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69" r:id="rId3"/>
    <p:sldId id="365" r:id="rId4"/>
    <p:sldId id="366" r:id="rId5"/>
    <p:sldId id="367" r:id="rId6"/>
    <p:sldId id="335" r:id="rId7"/>
    <p:sldId id="336" r:id="rId8"/>
    <p:sldId id="337" r:id="rId10"/>
    <p:sldId id="338" r:id="rId11"/>
    <p:sldId id="339" r:id="rId12"/>
    <p:sldId id="340" r:id="rId13"/>
    <p:sldId id="341" r:id="rId14"/>
    <p:sldId id="342" r:id="rId15"/>
    <p:sldId id="344" r:id="rId16"/>
    <p:sldId id="345" r:id="rId17"/>
  </p:sldIdLst>
  <p:sldSz cx="9144000" cy="6858000" type="screen4x3"/>
  <p:notesSz cx="7099300" cy="1023493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2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692" y="-84"/>
      </p:cViewPr>
      <p:guideLst>
        <p:guide orient="horz" pos="2111"/>
        <p:guide pos="28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/>
          </p:cNvSpPr>
          <p:nvPr>
            <p:ph type="dt"/>
          </p:nvPr>
        </p:nvSpPr>
        <p:spPr>
          <a:xfrm>
            <a:off x="4019550" y="0"/>
            <a:ext cx="3078163" cy="511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"/>
          <p:cNvSpPr>
            <a:spLocks noGrp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/>
          </p:nvPr>
        </p:nvSpPr>
        <p:spPr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/>
          </p:nvPr>
        </p:nvSpPr>
        <p:spPr>
          <a:xfrm>
            <a:off x="4019550" y="9721850"/>
            <a:ext cx="3078163" cy="5111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7"/>
          <p:cNvSpPr txBox="1">
            <a:spLocks noGrp="1"/>
          </p:cNvSpPr>
          <p:nvPr>
            <p:ph type="sldNum" sz="quarter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5500" tIns="47750" rIns="95500" bIns="47750" anchor="b" anchorCtr="0"/>
          <a:p>
            <a:pPr lvl="0" algn="r" defTabSz="955675"/>
            <a:fld id="{9A0DB2DC-4C9A-4742-B13C-FB6460FD3503}" type="slidenum">
              <a:rPr lang="en-US" altLang="zh-CN" sz="1300" dirty="0"/>
            </a:fld>
            <a:endParaRPr lang="en-US" altLang="zh-CN" sz="1300" dirty="0"/>
          </a:p>
        </p:txBody>
      </p:sp>
      <p:sp>
        <p:nvSpPr>
          <p:cNvPr id="11266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7" name="Rectangle 3"/>
          <p:cNvSpPr>
            <a:spLocks noGrp="1"/>
          </p:cNvSpPr>
          <p:nvPr>
            <p:ph type="body"/>
          </p:nvPr>
        </p:nvSpPr>
        <p:spPr/>
        <p:txBody>
          <a:bodyPr wrap="square" lIns="95500" tIns="47750" rIns="95500" bIns="4775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7"/>
          <p:cNvSpPr txBox="1">
            <a:spLocks noGrp="1"/>
          </p:cNvSpPr>
          <p:nvPr>
            <p:ph type="sldNum" sz="quarter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5500" tIns="47750" rIns="95500" bIns="47750" anchor="b" anchorCtr="0"/>
          <a:p>
            <a:pPr lvl="0" algn="r" defTabSz="955675"/>
            <a:fld id="{9A0DB2DC-4C9A-4742-B13C-FB6460FD3503}" type="slidenum">
              <a:rPr lang="en-US" altLang="zh-CN" sz="1300" dirty="0"/>
            </a:fld>
            <a:endParaRPr lang="en-US" altLang="zh-CN" sz="1300" dirty="0"/>
          </a:p>
        </p:txBody>
      </p:sp>
      <p:sp>
        <p:nvSpPr>
          <p:cNvPr id="13314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/>
          </p:cNvSpPr>
          <p:nvPr>
            <p:ph type="body"/>
          </p:nvPr>
        </p:nvSpPr>
        <p:spPr/>
        <p:txBody>
          <a:bodyPr wrap="square" lIns="95500" tIns="47750" rIns="95500" bIns="4775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7"/>
          <p:cNvSpPr txBox="1">
            <a:spLocks noGrp="1"/>
          </p:cNvSpPr>
          <p:nvPr>
            <p:ph type="sldNum" sz="quarter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5500" tIns="47750" rIns="95500" bIns="47750" anchor="b" anchorCtr="0"/>
          <a:p>
            <a:pPr lvl="0" algn="r" defTabSz="955675"/>
            <a:fld id="{9A0DB2DC-4C9A-4742-B13C-FB6460FD3503}" type="slidenum">
              <a:rPr lang="en-US" altLang="zh-CN" sz="1300" dirty="0"/>
            </a:fld>
            <a:endParaRPr lang="en-US" altLang="zh-CN" sz="1300" dirty="0"/>
          </a:p>
        </p:txBody>
      </p:sp>
      <p:sp>
        <p:nvSpPr>
          <p:cNvPr id="15362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Rectangle 3"/>
          <p:cNvSpPr>
            <a:spLocks noGrp="1"/>
          </p:cNvSpPr>
          <p:nvPr>
            <p:ph type="body"/>
          </p:nvPr>
        </p:nvSpPr>
        <p:spPr/>
        <p:txBody>
          <a:bodyPr wrap="square" lIns="95500" tIns="47750" rIns="95500" bIns="4775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7"/>
          <p:cNvSpPr txBox="1">
            <a:spLocks noGrp="1"/>
          </p:cNvSpPr>
          <p:nvPr>
            <p:ph type="sldNum" sz="quarter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5500" tIns="47750" rIns="95500" bIns="47750" anchor="b" anchorCtr="0"/>
          <a:p>
            <a:pPr lvl="0" algn="r" defTabSz="955675"/>
            <a:fld id="{9A0DB2DC-4C9A-4742-B13C-FB6460FD3503}" type="slidenum">
              <a:rPr lang="en-US" altLang="zh-CN" sz="1300" dirty="0"/>
            </a:fld>
            <a:endParaRPr lang="en-US" altLang="zh-CN" sz="1300" dirty="0"/>
          </a:p>
        </p:txBody>
      </p:sp>
      <p:sp>
        <p:nvSpPr>
          <p:cNvPr id="17410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/>
        <p:txBody>
          <a:bodyPr wrap="square" lIns="95500" tIns="47750" rIns="95500" bIns="4775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7"/>
          <p:cNvSpPr txBox="1">
            <a:spLocks noGrp="1"/>
          </p:cNvSpPr>
          <p:nvPr>
            <p:ph type="sldNum" sz="quarter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5500" tIns="47750" rIns="95500" bIns="47750" anchor="b" anchorCtr="0"/>
          <a:p>
            <a:pPr lvl="0" algn="r" defTabSz="955675"/>
            <a:fld id="{9A0DB2DC-4C9A-4742-B13C-FB6460FD3503}" type="slidenum">
              <a:rPr lang="en-US" altLang="zh-CN" sz="1300" dirty="0"/>
            </a:fld>
            <a:endParaRPr lang="en-US" altLang="zh-CN" sz="1300" dirty="0"/>
          </a:p>
        </p:txBody>
      </p:sp>
      <p:sp>
        <p:nvSpPr>
          <p:cNvPr id="19458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Rectangle 3"/>
          <p:cNvSpPr>
            <a:spLocks noGrp="1"/>
          </p:cNvSpPr>
          <p:nvPr>
            <p:ph type="body"/>
          </p:nvPr>
        </p:nvSpPr>
        <p:spPr/>
        <p:txBody>
          <a:bodyPr wrap="square" lIns="95500" tIns="47750" rIns="95500" bIns="4775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7"/>
          <p:cNvSpPr txBox="1">
            <a:spLocks noGrp="1"/>
          </p:cNvSpPr>
          <p:nvPr>
            <p:ph type="sldNum" sz="quarter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5500" tIns="47750" rIns="95500" bIns="47750" anchor="b" anchorCtr="0"/>
          <a:p>
            <a:pPr lvl="0" algn="r" defTabSz="955675"/>
            <a:fld id="{9A0DB2DC-4C9A-4742-B13C-FB6460FD3503}" type="slidenum">
              <a:rPr lang="en-US" altLang="zh-CN" sz="1300" dirty="0"/>
            </a:fld>
            <a:endParaRPr lang="en-US" altLang="zh-CN" sz="1300" dirty="0"/>
          </a:p>
        </p:txBody>
      </p:sp>
      <p:sp>
        <p:nvSpPr>
          <p:cNvPr id="21506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Rectangle 3"/>
          <p:cNvSpPr>
            <a:spLocks noGrp="1"/>
          </p:cNvSpPr>
          <p:nvPr>
            <p:ph type="body"/>
          </p:nvPr>
        </p:nvSpPr>
        <p:spPr/>
        <p:txBody>
          <a:bodyPr wrap="square" lIns="95500" tIns="47750" rIns="95500" bIns="4775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7"/>
          <p:cNvSpPr txBox="1">
            <a:spLocks noGrp="1"/>
          </p:cNvSpPr>
          <p:nvPr>
            <p:ph type="sldNum" sz="quarter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5500" tIns="47750" rIns="95500" bIns="47750" anchor="b" anchorCtr="0"/>
          <a:p>
            <a:pPr lvl="0" algn="r" defTabSz="955675"/>
            <a:fld id="{9A0DB2DC-4C9A-4742-B13C-FB6460FD3503}" type="slidenum">
              <a:rPr lang="en-US" altLang="zh-CN" sz="1300" dirty="0"/>
            </a:fld>
            <a:endParaRPr lang="en-US" altLang="zh-CN" sz="1300" dirty="0"/>
          </a:p>
        </p:txBody>
      </p:sp>
      <p:sp>
        <p:nvSpPr>
          <p:cNvPr id="23554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Rectangle 3"/>
          <p:cNvSpPr>
            <a:spLocks noGrp="1"/>
          </p:cNvSpPr>
          <p:nvPr>
            <p:ph type="body"/>
          </p:nvPr>
        </p:nvSpPr>
        <p:spPr/>
        <p:txBody>
          <a:bodyPr wrap="square" lIns="95500" tIns="47750" rIns="95500" bIns="4775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8613"/>
            <a:ext cx="4032504" cy="45275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598613"/>
            <a:ext cx="4032504" cy="45275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39487" tIns="19744" rIns="39487" bIns="19744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3949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alpha val="0"/>
              </a:schemeClr>
            </a:gs>
            <a:gs pos="100000">
              <a:srgbClr val="CCFFC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141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598613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23825"/>
            <a:r>
              <a:rPr lang="zh-CN" altLang="en-US" dirty="0"/>
              <a:t>第二级</a:t>
            </a:r>
            <a:endParaRPr lang="zh-CN" altLang="en-US" dirty="0"/>
          </a:p>
          <a:p>
            <a:pPr lvl="2" indent="-98425"/>
            <a:r>
              <a:rPr lang="zh-CN" altLang="en-US" dirty="0"/>
              <a:t>第三级</a:t>
            </a:r>
            <a:endParaRPr lang="zh-CN" altLang="en-US" dirty="0"/>
          </a:p>
          <a:p>
            <a:pPr lvl="3" indent="-98425"/>
            <a:r>
              <a:rPr lang="zh-CN" altLang="en-US" dirty="0"/>
              <a:t>第四级</a:t>
            </a:r>
            <a:endParaRPr lang="zh-CN" altLang="en-US" dirty="0"/>
          </a:p>
          <a:p>
            <a:pPr lvl="4" indent="-9969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6813"/>
            <a:ext cx="2133600" cy="4746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/>
          <a:lstStyle>
            <a:lvl1pPr indent="0">
              <a:defRPr sz="6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5788" y="6246813"/>
            <a:ext cx="2895600" cy="4746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/>
          <a:lstStyle>
            <a:lvl1pPr indent="0">
              <a:defRPr sz="6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6813"/>
            <a:ext cx="2133600" cy="4746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39487" tIns="19744" rIns="39487" bIns="19744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6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6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39497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19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39497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39497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39497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39497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39497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39497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39497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39497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147955" indent="-147955" algn="l" defTabSz="3949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20675" lvl="1" indent="-123825" algn="l" defTabSz="3949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494030" lvl="2" indent="-98425" algn="l" defTabSz="3949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690880" lvl="3" indent="-98425" algn="l" defTabSz="3949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9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889000" lvl="4" indent="-100330" algn="l" defTabSz="3949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900" kern="12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3956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9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3956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9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3956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9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3956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9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5"/>
          <p:cNvSpPr/>
          <p:nvPr/>
        </p:nvSpPr>
        <p:spPr>
          <a:xfrm>
            <a:off x="2195513" y="2565400"/>
            <a:ext cx="4232275" cy="1855788"/>
          </a:xfrm>
          <a:prstGeom prst="rect">
            <a:avLst/>
          </a:prstGeom>
          <a:noFill/>
          <a:ln w="9525">
            <a:noFill/>
          </a:ln>
        </p:spPr>
        <p:txBody>
          <a:bodyPr lIns="35332" tIns="17666" rIns="35332" bIns="17666">
            <a:spAutoFit/>
          </a:bodyPr>
          <a:lstStyle>
            <a:lvl1pPr marL="147955" lvl="0" indent="-14795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20675" lvl="1" indent="-12382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494030" lvl="2" indent="-9842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690880" lvl="3" indent="-9842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9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889000" lvl="4" indent="-9969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9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6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en-US" altLang="zh-CN" sz="26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Power supply </a:t>
            </a:r>
            <a:endParaRPr kumimoji="0" lang="en-US" altLang="zh-CN" sz="2600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6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en-US" altLang="zh-CN" sz="26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Display </a:t>
            </a:r>
            <a:endParaRPr kumimoji="0" lang="zh-CN" altLang="en-US" sz="2600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6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en-US" altLang="zh-CN" sz="26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Audio</a:t>
            </a:r>
            <a:endParaRPr kumimoji="0" lang="zh-CN" altLang="en-US" sz="2600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6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en-US" altLang="zh-CN" sz="26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Function </a:t>
            </a:r>
            <a:endParaRPr kumimoji="0" lang="zh-CN" altLang="en-US" sz="2600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6"/>
          <p:cNvSpPr/>
          <p:nvPr/>
        </p:nvSpPr>
        <p:spPr>
          <a:xfrm>
            <a:off x="1331913" y="1196975"/>
            <a:ext cx="6840538" cy="1603375"/>
          </a:xfrm>
          <a:prstGeom prst="rect">
            <a:avLst/>
          </a:prstGeom>
          <a:noFill/>
          <a:ln w="9525">
            <a:noFill/>
          </a:ln>
        </p:spPr>
        <p:txBody>
          <a:bodyPr lIns="35332" tIns="17666" rIns="35332" bIns="17666">
            <a:spAutoFit/>
          </a:bodyPr>
          <a:lstStyle>
            <a:lvl1pPr marL="147955" lvl="0" indent="-14795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20675" lvl="1" indent="-12382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494030" lvl="2" indent="-9842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690880" lvl="3" indent="-9842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9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889000" lvl="4" indent="-9969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9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3956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TPD.NT72690.PB767 </a:t>
            </a:r>
            <a:r>
              <a:rPr kumimoji="0" lang="en-US" altLang="zh-CN" sz="3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Trouble Shooting </a:t>
            </a:r>
            <a:br>
              <a:rPr lang="zh-CN" altLang="en-US" sz="3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br>
            <a:endParaRPr kumimoji="0" lang="zh-CN" altLang="en-US" sz="3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8"/>
          <p:cNvSpPr/>
          <p:nvPr/>
        </p:nvSpPr>
        <p:spPr>
          <a:xfrm>
            <a:off x="820738" y="5648325"/>
            <a:ext cx="7712075" cy="588010"/>
          </a:xfrm>
          <a:prstGeom prst="rect">
            <a:avLst/>
          </a:prstGeom>
          <a:noFill/>
          <a:ln w="9525">
            <a:noFill/>
          </a:ln>
        </p:spPr>
        <p:txBody>
          <a:bodyPr lIns="35332" tIns="17666" rIns="35332" bIns="17666">
            <a:spAutoFit/>
          </a:bodyPr>
          <a:lstStyle>
            <a:lvl1pPr marL="147955" lvl="0" indent="-14795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20675" lvl="1" indent="-12382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494030" lvl="2" indent="-9842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690880" lvl="3" indent="-9842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9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889000" lvl="4" indent="-99695" algn="l" defTabSz="395605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9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TV      Author : </a:t>
            </a:r>
            <a:r>
              <a:rPr kumimoji="0" lang="zh-CN" altLang="en-US" sz="1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Xu Chengbin</a:t>
            </a:r>
            <a:r>
              <a:rPr kumimoji="0" lang="zh-CN" altLang="en-US" sz="1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kumimoji="0" lang="en-US" altLang="zh-CN" sz="1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Checked By  </a:t>
            </a:r>
            <a:r>
              <a:rPr kumimoji="0" lang="zh-CN" altLang="en-US" sz="1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     </a:t>
            </a:r>
            <a:endParaRPr kumimoji="0" lang="en-US" altLang="zh-CN" sz="18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POWER </a:t>
            </a:r>
            <a:r>
              <a:rPr kumimoji="0" lang="zh-CN" altLang="en-US" sz="1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Author : Zeng Zhifeng                 Checked By  </a:t>
            </a:r>
            <a:r>
              <a:rPr kumimoji="0" lang="zh-CN" altLang="en-US" sz="1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endParaRPr kumimoji="0" lang="zh-CN" altLang="en-US" sz="18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AutoShape 2"/>
          <p:cNvSpPr/>
          <p:nvPr/>
        </p:nvSpPr>
        <p:spPr>
          <a:xfrm>
            <a:off x="1835150" y="765175"/>
            <a:ext cx="2522538" cy="29051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TV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can’t search  channel, or no signal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34" name="Line 4"/>
          <p:cNvSpPr/>
          <p:nvPr/>
        </p:nvSpPr>
        <p:spPr>
          <a:xfrm>
            <a:off x="3059113" y="1052513"/>
            <a:ext cx="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Line 5"/>
          <p:cNvSpPr/>
          <p:nvPr/>
        </p:nvSpPr>
        <p:spPr>
          <a:xfrm>
            <a:off x="1116013" y="1916113"/>
            <a:ext cx="64087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AutoShape 6"/>
          <p:cNvSpPr/>
          <p:nvPr/>
        </p:nvSpPr>
        <p:spPr>
          <a:xfrm>
            <a:off x="2484438" y="1268413"/>
            <a:ext cx="1157287" cy="4381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external RF input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signal is ok ?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37" name="Line 8"/>
          <p:cNvSpPr/>
          <p:nvPr/>
        </p:nvSpPr>
        <p:spPr>
          <a:xfrm flipH="1">
            <a:off x="1116013" y="1905000"/>
            <a:ext cx="0" cy="36115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Text Box 9"/>
          <p:cNvSpPr txBox="1"/>
          <p:nvPr/>
        </p:nvSpPr>
        <p:spPr>
          <a:xfrm>
            <a:off x="1258888" y="1700213"/>
            <a:ext cx="504825" cy="223837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39" name="AutoShape 10"/>
          <p:cNvSpPr/>
          <p:nvPr/>
        </p:nvSpPr>
        <p:spPr>
          <a:xfrm>
            <a:off x="684213" y="5516563"/>
            <a:ext cx="871537" cy="10080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external RF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equipment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40" name="Text Box 11"/>
          <p:cNvSpPr txBox="1"/>
          <p:nvPr/>
        </p:nvSpPr>
        <p:spPr>
          <a:xfrm>
            <a:off x="7235825" y="1700213"/>
            <a:ext cx="504825" cy="223837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41" name="AutoShape 12"/>
          <p:cNvSpPr/>
          <p:nvPr/>
        </p:nvSpPr>
        <p:spPr>
          <a:xfrm>
            <a:off x="6321425" y="2133600"/>
            <a:ext cx="2238375" cy="3619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Pin 11/18/24 of  UT2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is 3.3V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42" name="Line 13"/>
          <p:cNvSpPr/>
          <p:nvPr/>
        </p:nvSpPr>
        <p:spPr>
          <a:xfrm>
            <a:off x="7497763" y="2505075"/>
            <a:ext cx="0" cy="136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Line 14"/>
          <p:cNvSpPr/>
          <p:nvPr/>
        </p:nvSpPr>
        <p:spPr>
          <a:xfrm>
            <a:off x="6492875" y="2628900"/>
            <a:ext cx="1679575" cy="79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Line 15"/>
          <p:cNvSpPr/>
          <p:nvPr/>
        </p:nvSpPr>
        <p:spPr>
          <a:xfrm flipH="1">
            <a:off x="8172450" y="2636838"/>
            <a:ext cx="0" cy="28797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5" name="AutoShape 16"/>
          <p:cNvSpPr/>
          <p:nvPr/>
        </p:nvSpPr>
        <p:spPr>
          <a:xfrm>
            <a:off x="7740650" y="5516563"/>
            <a:ext cx="819150" cy="101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this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pin ‘s power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supply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46" name="Text Box 17"/>
          <p:cNvSpPr txBox="1"/>
          <p:nvPr/>
        </p:nvSpPr>
        <p:spPr>
          <a:xfrm>
            <a:off x="6492875" y="2455863"/>
            <a:ext cx="717550" cy="223837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47" name="Text Box 18"/>
          <p:cNvSpPr txBox="1"/>
          <p:nvPr/>
        </p:nvSpPr>
        <p:spPr>
          <a:xfrm>
            <a:off x="8172450" y="2997200"/>
            <a:ext cx="517525" cy="223838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48" name="AutoShape 19"/>
          <p:cNvSpPr/>
          <p:nvPr/>
        </p:nvSpPr>
        <p:spPr>
          <a:xfrm>
            <a:off x="5364163" y="2767013"/>
            <a:ext cx="2555875" cy="3000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the pin 6/7 of  UT2 I</a:t>
            </a:r>
            <a:r>
              <a:rPr lang="en-US" altLang="zh-CN" sz="1200" baseline="3000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 signal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49" name="Line 20"/>
          <p:cNvSpPr/>
          <p:nvPr/>
        </p:nvSpPr>
        <p:spPr>
          <a:xfrm>
            <a:off x="6492875" y="2628900"/>
            <a:ext cx="0" cy="138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Line 21"/>
          <p:cNvSpPr/>
          <p:nvPr/>
        </p:nvSpPr>
        <p:spPr>
          <a:xfrm>
            <a:off x="6492875" y="3078163"/>
            <a:ext cx="0" cy="1381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1" name="Line 22"/>
          <p:cNvSpPr/>
          <p:nvPr/>
        </p:nvSpPr>
        <p:spPr>
          <a:xfrm flipV="1">
            <a:off x="4937125" y="3222625"/>
            <a:ext cx="2155825" cy="6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2" name="Line 23"/>
          <p:cNvSpPr/>
          <p:nvPr/>
        </p:nvSpPr>
        <p:spPr>
          <a:xfrm flipH="1">
            <a:off x="7092950" y="3213100"/>
            <a:ext cx="0" cy="2303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3" name="AutoShape 24"/>
          <p:cNvSpPr/>
          <p:nvPr/>
        </p:nvSpPr>
        <p:spPr>
          <a:xfrm>
            <a:off x="6732588" y="5516563"/>
            <a:ext cx="942975" cy="10080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</a:t>
            </a:r>
            <a:r>
              <a:rPr lang="en-US" altLang="zh-CN" sz="1200" baseline="3000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network and </a:t>
            </a:r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make sure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U1 is ok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54" name="Text Box 25"/>
          <p:cNvSpPr txBox="1"/>
          <p:nvPr/>
        </p:nvSpPr>
        <p:spPr>
          <a:xfrm>
            <a:off x="5003800" y="3006725"/>
            <a:ext cx="252413" cy="223838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55" name="Text Box 26"/>
          <p:cNvSpPr txBox="1"/>
          <p:nvPr/>
        </p:nvSpPr>
        <p:spPr>
          <a:xfrm>
            <a:off x="7092950" y="3186113"/>
            <a:ext cx="252413" cy="223837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56" name="AutoShape 27"/>
          <p:cNvSpPr/>
          <p:nvPr/>
        </p:nvSpPr>
        <p:spPr>
          <a:xfrm>
            <a:off x="3851275" y="3395663"/>
            <a:ext cx="2881313" cy="257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pin 15 voltage of UT1 is 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right 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？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57" name="Line 28"/>
          <p:cNvSpPr/>
          <p:nvPr/>
        </p:nvSpPr>
        <p:spPr>
          <a:xfrm>
            <a:off x="4937125" y="3228975"/>
            <a:ext cx="0" cy="136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8" name="Line 29"/>
          <p:cNvSpPr/>
          <p:nvPr/>
        </p:nvSpPr>
        <p:spPr>
          <a:xfrm>
            <a:off x="4906963" y="3652838"/>
            <a:ext cx="0" cy="136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9" name="Line 30"/>
          <p:cNvSpPr/>
          <p:nvPr/>
        </p:nvSpPr>
        <p:spPr>
          <a:xfrm>
            <a:off x="3262313" y="3776663"/>
            <a:ext cx="2678112" cy="12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0" name="Line 31"/>
          <p:cNvSpPr/>
          <p:nvPr/>
        </p:nvSpPr>
        <p:spPr>
          <a:xfrm flipH="1">
            <a:off x="5940425" y="3789363"/>
            <a:ext cx="0" cy="172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1" name="AutoShape 32"/>
          <p:cNvSpPr/>
          <p:nvPr/>
        </p:nvSpPr>
        <p:spPr>
          <a:xfrm>
            <a:off x="5364163" y="5516563"/>
            <a:ext cx="1152525" cy="10080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IF-AGC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Circuit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62" name="Text Box 33"/>
          <p:cNvSpPr txBox="1"/>
          <p:nvPr/>
        </p:nvSpPr>
        <p:spPr>
          <a:xfrm>
            <a:off x="6007100" y="3897313"/>
            <a:ext cx="519113" cy="223837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63" name="Text Box 34"/>
          <p:cNvSpPr txBox="1"/>
          <p:nvPr/>
        </p:nvSpPr>
        <p:spPr>
          <a:xfrm>
            <a:off x="3292475" y="3627438"/>
            <a:ext cx="717550" cy="223837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64" name="Line 35"/>
          <p:cNvSpPr/>
          <p:nvPr/>
        </p:nvSpPr>
        <p:spPr>
          <a:xfrm>
            <a:off x="3262313" y="3776663"/>
            <a:ext cx="0" cy="136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5" name="AutoShape 36"/>
          <p:cNvSpPr/>
          <p:nvPr/>
        </p:nvSpPr>
        <p:spPr>
          <a:xfrm>
            <a:off x="1976438" y="3902075"/>
            <a:ext cx="3152775" cy="3302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pin  1/2  of UT1 has signal output ?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66" name="Line 37"/>
          <p:cNvSpPr/>
          <p:nvPr/>
        </p:nvSpPr>
        <p:spPr>
          <a:xfrm>
            <a:off x="3262313" y="4225925"/>
            <a:ext cx="0" cy="136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7" name="Line 38"/>
          <p:cNvSpPr/>
          <p:nvPr/>
        </p:nvSpPr>
        <p:spPr>
          <a:xfrm>
            <a:off x="2268538" y="4364038"/>
            <a:ext cx="2273300" cy="111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8" name="Text Box 39"/>
          <p:cNvSpPr txBox="1"/>
          <p:nvPr/>
        </p:nvSpPr>
        <p:spPr>
          <a:xfrm>
            <a:off x="4618038" y="4446588"/>
            <a:ext cx="517525" cy="223837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69" name="Line 40"/>
          <p:cNvSpPr/>
          <p:nvPr/>
        </p:nvSpPr>
        <p:spPr>
          <a:xfrm>
            <a:off x="2268538" y="4365625"/>
            <a:ext cx="3175" cy="414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0" name="AutoShape 41"/>
          <p:cNvSpPr/>
          <p:nvPr/>
        </p:nvSpPr>
        <p:spPr>
          <a:xfrm>
            <a:off x="1555750" y="4779963"/>
            <a:ext cx="1154113" cy="6572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circuit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between UT2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 and  U1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71" name="Text Box 42"/>
          <p:cNvSpPr txBox="1"/>
          <p:nvPr/>
        </p:nvSpPr>
        <p:spPr>
          <a:xfrm>
            <a:off x="2089150" y="4292600"/>
            <a:ext cx="179388" cy="223838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72" name="AutoShape 48"/>
          <p:cNvSpPr/>
          <p:nvPr/>
        </p:nvSpPr>
        <p:spPr>
          <a:xfrm>
            <a:off x="4133850" y="5546725"/>
            <a:ext cx="1008063" cy="10080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UT2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badness ,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it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73" name="Line 53"/>
          <p:cNvSpPr/>
          <p:nvPr/>
        </p:nvSpPr>
        <p:spPr>
          <a:xfrm flipH="1">
            <a:off x="3048000" y="1700213"/>
            <a:ext cx="11113" cy="2143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4" name="Line 58"/>
          <p:cNvSpPr/>
          <p:nvPr/>
        </p:nvSpPr>
        <p:spPr>
          <a:xfrm>
            <a:off x="7524750" y="1916113"/>
            <a:ext cx="0" cy="2174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5" name="Line 40"/>
          <p:cNvSpPr/>
          <p:nvPr/>
        </p:nvSpPr>
        <p:spPr>
          <a:xfrm flipH="1">
            <a:off x="4535488" y="4378325"/>
            <a:ext cx="0" cy="11509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6" name="AutoShape 41"/>
          <p:cNvSpPr/>
          <p:nvPr/>
        </p:nvSpPr>
        <p:spPr>
          <a:xfrm>
            <a:off x="2484438" y="5583238"/>
            <a:ext cx="1547812" cy="8763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U1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18477" name="形状 48"/>
          <p:cNvCxnSpPr>
            <a:stCxn id="18470" idx="3"/>
            <a:endCxn id="18476" idx="0"/>
          </p:cNvCxnSpPr>
          <p:nvPr/>
        </p:nvCxnSpPr>
        <p:spPr>
          <a:xfrm>
            <a:off x="2709863" y="5108575"/>
            <a:ext cx="549275" cy="474663"/>
          </a:xfrm>
          <a:prstGeom prst="bentConnector2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8478" name="Text Box 42"/>
          <p:cNvSpPr txBox="1"/>
          <p:nvPr/>
        </p:nvSpPr>
        <p:spPr>
          <a:xfrm>
            <a:off x="3316288" y="5208588"/>
            <a:ext cx="179387" cy="223837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8479" name="Text Box 115"/>
          <p:cNvSpPr txBox="1"/>
          <p:nvPr/>
        </p:nvSpPr>
        <p:spPr>
          <a:xfrm>
            <a:off x="133350" y="80963"/>
            <a:ext cx="8742363" cy="464185"/>
          </a:xfrm>
          <a:prstGeom prst="rect">
            <a:avLst/>
          </a:prstGeom>
          <a:noFill/>
          <a:ln w="9525">
            <a:noFill/>
          </a:ln>
        </p:spPr>
        <p:txBody>
          <a:bodyPr lIns="95776" tIns="47888" rIns="95776" bIns="47888" anchor="t" anchorCtr="0">
            <a:spAutoFit/>
          </a:bodyPr>
          <a:p>
            <a:pPr defTabSz="95758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10. Function Troubleshooting (TV fault)</a:t>
            </a:r>
            <a:endParaRPr lang="en-US" altLang="zh-CN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Line 33"/>
          <p:cNvSpPr/>
          <p:nvPr/>
        </p:nvSpPr>
        <p:spPr>
          <a:xfrm>
            <a:off x="3421063" y="2690813"/>
            <a:ext cx="0" cy="241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Line 35"/>
          <p:cNvSpPr/>
          <p:nvPr/>
        </p:nvSpPr>
        <p:spPr>
          <a:xfrm>
            <a:off x="2016125" y="2943225"/>
            <a:ext cx="0" cy="279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Rectangle 38"/>
          <p:cNvSpPr/>
          <p:nvPr/>
        </p:nvSpPr>
        <p:spPr>
          <a:xfrm>
            <a:off x="2087563" y="2727325"/>
            <a:ext cx="360362" cy="2524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84" name="Line 61"/>
          <p:cNvSpPr/>
          <p:nvPr/>
        </p:nvSpPr>
        <p:spPr>
          <a:xfrm>
            <a:off x="2016125" y="2943225"/>
            <a:ext cx="42497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Line 62"/>
          <p:cNvSpPr/>
          <p:nvPr/>
        </p:nvSpPr>
        <p:spPr>
          <a:xfrm>
            <a:off x="6265863" y="2943225"/>
            <a:ext cx="0" cy="314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Rectangle 63"/>
          <p:cNvSpPr/>
          <p:nvPr/>
        </p:nvSpPr>
        <p:spPr>
          <a:xfrm>
            <a:off x="5832475" y="2798763"/>
            <a:ext cx="468313" cy="144462"/>
          </a:xfrm>
          <a:prstGeom prst="rect">
            <a:avLst/>
          </a:prstGeom>
          <a:noFill/>
          <a:ln w="317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87" name="AutoShape 78"/>
          <p:cNvSpPr/>
          <p:nvPr/>
        </p:nvSpPr>
        <p:spPr>
          <a:xfrm>
            <a:off x="2413000" y="2044700"/>
            <a:ext cx="2087563" cy="64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PC/AV channel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sound is normal 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？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88" name="AutoShape 84"/>
          <p:cNvSpPr/>
          <p:nvPr/>
        </p:nvSpPr>
        <p:spPr>
          <a:xfrm>
            <a:off x="1116013" y="3230563"/>
            <a:ext cx="1800225" cy="7921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Refer to 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no  sound 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troubleshooting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89" name="AutoShape 89"/>
          <p:cNvSpPr/>
          <p:nvPr/>
        </p:nvSpPr>
        <p:spPr>
          <a:xfrm>
            <a:off x="1836738" y="1144588"/>
            <a:ext cx="3132137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Make sure  input signal source is regular ?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90" name="Line 90"/>
          <p:cNvSpPr/>
          <p:nvPr/>
        </p:nvSpPr>
        <p:spPr>
          <a:xfrm>
            <a:off x="3421063" y="1576388"/>
            <a:ext cx="0" cy="469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Rectangle 91"/>
          <p:cNvSpPr/>
          <p:nvPr/>
        </p:nvSpPr>
        <p:spPr>
          <a:xfrm>
            <a:off x="6300788" y="1397000"/>
            <a:ext cx="323850" cy="2524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92" name="Rectangle 92"/>
          <p:cNvSpPr/>
          <p:nvPr/>
        </p:nvSpPr>
        <p:spPr>
          <a:xfrm>
            <a:off x="3384550" y="1685925"/>
            <a:ext cx="358775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93" name="AutoShape 93"/>
          <p:cNvSpPr/>
          <p:nvPr/>
        </p:nvSpPr>
        <p:spPr>
          <a:xfrm>
            <a:off x="5437188" y="1720850"/>
            <a:ext cx="1836737" cy="64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Signal source is not regular ,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 external equipment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94" name="Line 94"/>
          <p:cNvSpPr/>
          <p:nvPr/>
        </p:nvSpPr>
        <p:spPr>
          <a:xfrm>
            <a:off x="4968875" y="1325563"/>
            <a:ext cx="13684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5" name="Line 95"/>
          <p:cNvSpPr/>
          <p:nvPr/>
        </p:nvSpPr>
        <p:spPr>
          <a:xfrm>
            <a:off x="6337300" y="1325563"/>
            <a:ext cx="0" cy="396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6" name="AutoShape 12"/>
          <p:cNvSpPr/>
          <p:nvPr/>
        </p:nvSpPr>
        <p:spPr>
          <a:xfrm>
            <a:off x="5124450" y="3263900"/>
            <a:ext cx="2374900" cy="4000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1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EDID is right 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？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97" name="Text Box 19"/>
          <p:cNvSpPr txBox="1"/>
          <p:nvPr/>
        </p:nvSpPr>
        <p:spPr>
          <a:xfrm>
            <a:off x="3865563" y="4059238"/>
            <a:ext cx="506412" cy="2063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defTabSz="395605">
              <a:spcBef>
                <a:spcPct val="50000"/>
              </a:spcBef>
            </a:pP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98" name="Text Box 20"/>
          <p:cNvSpPr txBox="1"/>
          <p:nvPr/>
        </p:nvSpPr>
        <p:spPr>
          <a:xfrm>
            <a:off x="7321550" y="3803650"/>
            <a:ext cx="506413" cy="2063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499" name="AutoShape 36"/>
          <p:cNvSpPr/>
          <p:nvPr/>
        </p:nvSpPr>
        <p:spPr>
          <a:xfrm>
            <a:off x="6670675" y="3990975"/>
            <a:ext cx="1570038" cy="9858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1"/>
          <a:p>
            <a:pPr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 HDMI periphery circuit or upgrade software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500" name="Text Box 42"/>
          <p:cNvSpPr txBox="1"/>
          <p:nvPr/>
        </p:nvSpPr>
        <p:spPr>
          <a:xfrm>
            <a:off x="4086225" y="5373688"/>
            <a:ext cx="506413" cy="2063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defTabSz="395605">
              <a:spcBef>
                <a:spcPct val="50000"/>
              </a:spcBef>
            </a:pP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501" name="Line 34"/>
          <p:cNvSpPr/>
          <p:nvPr/>
        </p:nvSpPr>
        <p:spPr>
          <a:xfrm>
            <a:off x="7400925" y="3735388"/>
            <a:ext cx="0" cy="2524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2" name="Line 13"/>
          <p:cNvSpPr/>
          <p:nvPr/>
        </p:nvSpPr>
        <p:spPr>
          <a:xfrm>
            <a:off x="5903913" y="3662363"/>
            <a:ext cx="0" cy="249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3" name="Text Box 29"/>
          <p:cNvSpPr txBox="1"/>
          <p:nvPr/>
        </p:nvSpPr>
        <p:spPr>
          <a:xfrm>
            <a:off x="5976938" y="3735388"/>
            <a:ext cx="506412" cy="2063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defTabSz="395605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504" name="AutoShape 41"/>
          <p:cNvSpPr/>
          <p:nvPr/>
        </p:nvSpPr>
        <p:spPr>
          <a:xfrm>
            <a:off x="5465763" y="3917950"/>
            <a:ext cx="985837" cy="8763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1"/>
          <a:p>
            <a:pPr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      Check if U1 is damage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0505" name="Text Box 115"/>
          <p:cNvSpPr txBox="1"/>
          <p:nvPr/>
        </p:nvSpPr>
        <p:spPr>
          <a:xfrm>
            <a:off x="133350" y="80963"/>
            <a:ext cx="8742363" cy="464185"/>
          </a:xfrm>
          <a:prstGeom prst="rect">
            <a:avLst/>
          </a:prstGeom>
          <a:noFill/>
          <a:ln w="9525">
            <a:noFill/>
          </a:ln>
        </p:spPr>
        <p:txBody>
          <a:bodyPr lIns="95776" tIns="47888" rIns="95776" bIns="47888" anchor="t" anchorCtr="0">
            <a:spAutoFit/>
          </a:bodyPr>
          <a:p>
            <a:pPr defTabSz="95758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11. Function Troubleshooting (HDMI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no sound )</a:t>
            </a:r>
            <a:endParaRPr lang="en-US" altLang="zh-CN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Line 5"/>
          <p:cNvSpPr/>
          <p:nvPr/>
        </p:nvSpPr>
        <p:spPr>
          <a:xfrm>
            <a:off x="4262438" y="1274763"/>
            <a:ext cx="0" cy="3603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Line 9"/>
          <p:cNvSpPr/>
          <p:nvPr/>
        </p:nvSpPr>
        <p:spPr>
          <a:xfrm>
            <a:off x="4262438" y="2066925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Line 10"/>
          <p:cNvSpPr/>
          <p:nvPr/>
        </p:nvSpPr>
        <p:spPr>
          <a:xfrm flipH="1">
            <a:off x="3038475" y="2498725"/>
            <a:ext cx="11525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Line 11"/>
          <p:cNvSpPr/>
          <p:nvPr/>
        </p:nvSpPr>
        <p:spPr>
          <a:xfrm>
            <a:off x="3038475" y="2498725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Rectangle 12"/>
          <p:cNvSpPr/>
          <p:nvPr/>
        </p:nvSpPr>
        <p:spPr>
          <a:xfrm>
            <a:off x="3001963" y="2282825"/>
            <a:ext cx="396875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34" name="Line 14"/>
          <p:cNvSpPr/>
          <p:nvPr/>
        </p:nvSpPr>
        <p:spPr>
          <a:xfrm>
            <a:off x="5283200" y="3362325"/>
            <a:ext cx="0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Line 15"/>
          <p:cNvSpPr/>
          <p:nvPr/>
        </p:nvSpPr>
        <p:spPr>
          <a:xfrm flipH="1">
            <a:off x="4635500" y="3867150"/>
            <a:ext cx="647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Line 16"/>
          <p:cNvSpPr/>
          <p:nvPr/>
        </p:nvSpPr>
        <p:spPr>
          <a:xfrm>
            <a:off x="4635500" y="3867150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Rectangle 17"/>
          <p:cNvSpPr/>
          <p:nvPr/>
        </p:nvSpPr>
        <p:spPr>
          <a:xfrm>
            <a:off x="4598988" y="3651250"/>
            <a:ext cx="431800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38" name="Line 19"/>
          <p:cNvSpPr/>
          <p:nvPr/>
        </p:nvSpPr>
        <p:spPr>
          <a:xfrm>
            <a:off x="4191000" y="2498725"/>
            <a:ext cx="12239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9" name="Line 20"/>
          <p:cNvSpPr/>
          <p:nvPr/>
        </p:nvSpPr>
        <p:spPr>
          <a:xfrm>
            <a:off x="5414963" y="2498725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0" name="Rectangle 22"/>
          <p:cNvSpPr/>
          <p:nvPr/>
        </p:nvSpPr>
        <p:spPr>
          <a:xfrm>
            <a:off x="5091113" y="2282825"/>
            <a:ext cx="287337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41" name="Rectangle 27"/>
          <p:cNvSpPr/>
          <p:nvPr/>
        </p:nvSpPr>
        <p:spPr>
          <a:xfrm>
            <a:off x="6254750" y="365125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42" name="AutoShape 51"/>
          <p:cNvSpPr/>
          <p:nvPr/>
        </p:nvSpPr>
        <p:spPr>
          <a:xfrm>
            <a:off x="3001963" y="1635125"/>
            <a:ext cx="2541587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 HDMI cable is right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and if well connected with the board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43" name="AutoShape 52"/>
          <p:cNvSpPr/>
          <p:nvPr/>
        </p:nvSpPr>
        <p:spPr>
          <a:xfrm>
            <a:off x="4370388" y="2932113"/>
            <a:ext cx="2087562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HDMI periphery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circuit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is  ok ?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44" name="AutoShape 53"/>
          <p:cNvSpPr/>
          <p:nvPr/>
        </p:nvSpPr>
        <p:spPr>
          <a:xfrm>
            <a:off x="2282825" y="2930525"/>
            <a:ext cx="1511300" cy="4333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Repair welding or 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HDMI terminal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45" name="AutoShape 54"/>
          <p:cNvSpPr/>
          <p:nvPr/>
        </p:nvSpPr>
        <p:spPr>
          <a:xfrm>
            <a:off x="4029075" y="4314825"/>
            <a:ext cx="1314450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Correct abnormal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component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46" name="AutoShape 57"/>
          <p:cNvSpPr/>
          <p:nvPr/>
        </p:nvSpPr>
        <p:spPr>
          <a:xfrm>
            <a:off x="3325813" y="842963"/>
            <a:ext cx="1939925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No signal or picture abnormal 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47" name="AutoShape 56"/>
          <p:cNvSpPr/>
          <p:nvPr/>
        </p:nvSpPr>
        <p:spPr>
          <a:xfrm>
            <a:off x="6254750" y="4314825"/>
            <a:ext cx="1679575" cy="4381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U1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2548" name="Text Box 115"/>
          <p:cNvSpPr txBox="1"/>
          <p:nvPr/>
        </p:nvSpPr>
        <p:spPr>
          <a:xfrm>
            <a:off x="133350" y="80963"/>
            <a:ext cx="8742363" cy="464185"/>
          </a:xfrm>
          <a:prstGeom prst="rect">
            <a:avLst/>
          </a:prstGeom>
          <a:noFill/>
          <a:ln w="9525">
            <a:noFill/>
          </a:ln>
        </p:spPr>
        <p:txBody>
          <a:bodyPr lIns="95776" tIns="47888" rIns="95776" bIns="47888" anchor="t" anchorCtr="0">
            <a:spAutoFit/>
          </a:bodyPr>
          <a:p>
            <a:pPr defTabSz="95758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12. Function Troubleshooting (HDMI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no picture )</a:t>
            </a:r>
            <a:endParaRPr lang="en-US" altLang="zh-CN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22549" name="直接连接符 5"/>
          <p:cNvCxnSpPr>
            <a:stCxn id="22534" idx="1"/>
          </p:cNvCxnSpPr>
          <p:nvPr/>
        </p:nvCxnSpPr>
        <p:spPr>
          <a:xfrm>
            <a:off x="5283200" y="3867150"/>
            <a:ext cx="1811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550" name="Line 20"/>
          <p:cNvSpPr/>
          <p:nvPr/>
        </p:nvSpPr>
        <p:spPr>
          <a:xfrm>
            <a:off x="7094538" y="3867150"/>
            <a:ext cx="0" cy="4476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Line 5"/>
          <p:cNvSpPr/>
          <p:nvPr/>
        </p:nvSpPr>
        <p:spPr>
          <a:xfrm>
            <a:off x="4052888" y="1449388"/>
            <a:ext cx="0" cy="3603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Line 9"/>
          <p:cNvSpPr/>
          <p:nvPr/>
        </p:nvSpPr>
        <p:spPr>
          <a:xfrm>
            <a:off x="4052888" y="2241550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Line 10"/>
          <p:cNvSpPr/>
          <p:nvPr/>
        </p:nvSpPr>
        <p:spPr>
          <a:xfrm flipH="1">
            <a:off x="2828925" y="2673350"/>
            <a:ext cx="11525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Line 11"/>
          <p:cNvSpPr/>
          <p:nvPr/>
        </p:nvSpPr>
        <p:spPr>
          <a:xfrm>
            <a:off x="2828925" y="2673350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Rectangle 12"/>
          <p:cNvSpPr/>
          <p:nvPr/>
        </p:nvSpPr>
        <p:spPr>
          <a:xfrm>
            <a:off x="2792413" y="2457450"/>
            <a:ext cx="396875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82" name="Line 19"/>
          <p:cNvSpPr/>
          <p:nvPr/>
        </p:nvSpPr>
        <p:spPr>
          <a:xfrm>
            <a:off x="3981450" y="2673350"/>
            <a:ext cx="12239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Line 20"/>
          <p:cNvSpPr/>
          <p:nvPr/>
        </p:nvSpPr>
        <p:spPr>
          <a:xfrm>
            <a:off x="5205413" y="2673350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4" name="Rectangle 22"/>
          <p:cNvSpPr/>
          <p:nvPr/>
        </p:nvSpPr>
        <p:spPr>
          <a:xfrm>
            <a:off x="4881563" y="2457450"/>
            <a:ext cx="287337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85" name="Rectangle 50"/>
          <p:cNvSpPr/>
          <p:nvPr/>
        </p:nvSpPr>
        <p:spPr>
          <a:xfrm>
            <a:off x="7602538" y="5354638"/>
            <a:ext cx="720725" cy="36036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endParaRPr lang="zh-CN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86" name="AutoShape 51"/>
          <p:cNvSpPr/>
          <p:nvPr/>
        </p:nvSpPr>
        <p:spPr>
          <a:xfrm>
            <a:off x="2828925" y="1824038"/>
            <a:ext cx="2455863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 signal cable is right? and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single output equipment setup  right?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87" name="AutoShape 52"/>
          <p:cNvSpPr/>
          <p:nvPr/>
        </p:nvSpPr>
        <p:spPr>
          <a:xfrm>
            <a:off x="1892300" y="3105150"/>
            <a:ext cx="2087563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Correct  setup equipment 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or  change signal cable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88" name="AutoShape 53"/>
          <p:cNvSpPr/>
          <p:nvPr/>
        </p:nvSpPr>
        <p:spPr>
          <a:xfrm>
            <a:off x="4700588" y="3105150"/>
            <a:ext cx="3203575" cy="4333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the coupling circuit?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89" name="AutoShape 57"/>
          <p:cNvSpPr/>
          <p:nvPr/>
        </p:nvSpPr>
        <p:spPr>
          <a:xfrm>
            <a:off x="3116263" y="1017588"/>
            <a:ext cx="1800225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No signal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90" name="AutoShape 54"/>
          <p:cNvSpPr/>
          <p:nvPr/>
        </p:nvSpPr>
        <p:spPr>
          <a:xfrm>
            <a:off x="2700338" y="4389438"/>
            <a:ext cx="3138487" cy="6048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Verdana" panose="020B0604030504040204" pitchFamily="34" charset="0"/>
                <a:ea typeface="宋体" panose="02010600030101010101" pitchFamily="2" charset="-122"/>
              </a:rPr>
              <a:t>Repair 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the coupling circuit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91" name="AutoShape 56"/>
          <p:cNvSpPr/>
          <p:nvPr/>
        </p:nvSpPr>
        <p:spPr>
          <a:xfrm>
            <a:off x="6005513" y="4389438"/>
            <a:ext cx="2130425" cy="6048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circuit between  input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terminal to  U1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And check software  is ok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92" name="AutoShape 54"/>
          <p:cNvSpPr/>
          <p:nvPr/>
        </p:nvSpPr>
        <p:spPr>
          <a:xfrm>
            <a:off x="6589713" y="5521325"/>
            <a:ext cx="1314450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U1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93" name="Line 9"/>
          <p:cNvSpPr/>
          <p:nvPr/>
        </p:nvSpPr>
        <p:spPr>
          <a:xfrm>
            <a:off x="6076950" y="3519488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4" name="Line 10"/>
          <p:cNvSpPr/>
          <p:nvPr/>
        </p:nvSpPr>
        <p:spPr>
          <a:xfrm flipH="1">
            <a:off x="4852988" y="3951288"/>
            <a:ext cx="11525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5" name="Line 11"/>
          <p:cNvSpPr/>
          <p:nvPr/>
        </p:nvSpPr>
        <p:spPr>
          <a:xfrm>
            <a:off x="4852988" y="3951288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6" name="Rectangle 12"/>
          <p:cNvSpPr/>
          <p:nvPr/>
        </p:nvSpPr>
        <p:spPr>
          <a:xfrm>
            <a:off x="4816475" y="3735388"/>
            <a:ext cx="396875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597" name="Line 19"/>
          <p:cNvSpPr/>
          <p:nvPr/>
        </p:nvSpPr>
        <p:spPr>
          <a:xfrm>
            <a:off x="6005513" y="3951288"/>
            <a:ext cx="12239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8" name="Line 20"/>
          <p:cNvSpPr/>
          <p:nvPr/>
        </p:nvSpPr>
        <p:spPr>
          <a:xfrm>
            <a:off x="7229475" y="3951288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9" name="Rectangle 22"/>
          <p:cNvSpPr/>
          <p:nvPr/>
        </p:nvSpPr>
        <p:spPr>
          <a:xfrm>
            <a:off x="6905625" y="3735388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600" name="Line 20"/>
          <p:cNvSpPr/>
          <p:nvPr/>
        </p:nvSpPr>
        <p:spPr>
          <a:xfrm flipH="1">
            <a:off x="7173913" y="4994275"/>
            <a:ext cx="19050" cy="520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1" name="Rectangle 22"/>
          <p:cNvSpPr/>
          <p:nvPr/>
        </p:nvSpPr>
        <p:spPr>
          <a:xfrm>
            <a:off x="7170738" y="5065713"/>
            <a:ext cx="287337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4602" name="Text Box 115"/>
          <p:cNvSpPr txBox="1"/>
          <p:nvPr/>
        </p:nvSpPr>
        <p:spPr>
          <a:xfrm>
            <a:off x="133350" y="80963"/>
            <a:ext cx="8742363" cy="464185"/>
          </a:xfrm>
          <a:prstGeom prst="rect">
            <a:avLst/>
          </a:prstGeom>
          <a:noFill/>
          <a:ln w="9525">
            <a:noFill/>
          </a:ln>
        </p:spPr>
        <p:txBody>
          <a:bodyPr lIns="95776" tIns="47888" rIns="95776" bIns="47888" anchor="t" anchorCtr="0">
            <a:spAutoFit/>
          </a:bodyPr>
          <a:p>
            <a:pPr defTabSz="95758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13. Function Troubleshooting (CVBS no signal)</a:t>
            </a:r>
            <a:endParaRPr lang="en-US" altLang="zh-CN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115"/>
          <p:cNvSpPr txBox="1"/>
          <p:nvPr/>
        </p:nvSpPr>
        <p:spPr>
          <a:xfrm>
            <a:off x="133350" y="80963"/>
            <a:ext cx="8742363" cy="464185"/>
          </a:xfrm>
          <a:prstGeom prst="rect">
            <a:avLst/>
          </a:prstGeom>
          <a:noFill/>
          <a:ln w="9525">
            <a:noFill/>
          </a:ln>
        </p:spPr>
        <p:txBody>
          <a:bodyPr lIns="95776" tIns="47888" rIns="95776" bIns="47888" anchor="t" anchorCtr="0">
            <a:spAutoFit/>
          </a:bodyPr>
          <a:p>
            <a:pPr defTabSz="95758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14. Function Troubleshooting (other)</a:t>
            </a:r>
            <a:endParaRPr lang="en-US" altLang="zh-CN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5602" name="AutoShape 19"/>
          <p:cNvSpPr/>
          <p:nvPr/>
        </p:nvSpPr>
        <p:spPr>
          <a:xfrm>
            <a:off x="1835150" y="2420938"/>
            <a:ext cx="2000250" cy="6064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defTabSz="395605"/>
            <a:r>
              <a:rPr lang="en-US" altLang="zh-CN" dirty="0">
                <a:latin typeface="Verdana" panose="020B0604030504040204" pitchFamily="34" charset="0"/>
                <a:ea typeface="宋体" panose="02010600030101010101" pitchFamily="2" charset="-122"/>
              </a:rPr>
              <a:t>USB is abnormal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AutoShape 20"/>
          <p:cNvSpPr/>
          <p:nvPr/>
        </p:nvSpPr>
        <p:spPr>
          <a:xfrm>
            <a:off x="1843088" y="3563938"/>
            <a:ext cx="2000250" cy="5842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dirty="0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en-US" altLang="en-US" dirty="0">
                <a:latin typeface="Verdana" panose="020B0604030504040204" pitchFamily="34" charset="0"/>
                <a:ea typeface="宋体" panose="02010600030101010101" pitchFamily="2" charset="-122"/>
              </a:rPr>
              <a:t>Repair</a:t>
            </a:r>
            <a:r>
              <a:rPr lang="en-US" altLang="zh-CN" dirty="0">
                <a:latin typeface="Verdana" panose="020B0604030504040204" pitchFamily="34" charset="0"/>
                <a:ea typeface="宋体" panose="02010600030101010101" pitchFamily="2" charset="-122"/>
              </a:rPr>
              <a:t> the USB power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cxnSp>
        <p:nvCxnSpPr>
          <p:cNvPr id="34" name="直接箭头连接符 33"/>
          <p:cNvCxnSpPr>
            <a:endCxn id="25603" idx="0"/>
          </p:cNvCxnSpPr>
          <p:nvPr/>
        </p:nvCxnSpPr>
        <p:spPr>
          <a:xfrm rot="5400000">
            <a:off x="2575719" y="3294856"/>
            <a:ext cx="536575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2"/>
          <p:cNvSpPr>
            <a:spLocks noGrp="1"/>
          </p:cNvSpPr>
          <p:nvPr/>
        </p:nvSpPr>
        <p:spPr>
          <a:xfrm>
            <a:off x="125413" y="333375"/>
            <a:ext cx="3294062" cy="4048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Power circuit diagram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098" name="直接箭头连接符 7"/>
          <p:cNvCxnSpPr>
            <a:stCxn id="4116" idx="3"/>
            <a:endCxn id="4121" idx="1"/>
          </p:cNvCxnSpPr>
          <p:nvPr/>
        </p:nvCxnSpPr>
        <p:spPr>
          <a:xfrm>
            <a:off x="2482850" y="5013325"/>
            <a:ext cx="577850" cy="0"/>
          </a:xfrm>
          <a:prstGeom prst="straightConnector1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099" name="AutoShape 4"/>
          <p:cNvSpPr/>
          <p:nvPr/>
        </p:nvSpPr>
        <p:spPr>
          <a:xfrm>
            <a:off x="252413" y="982663"/>
            <a:ext cx="503237" cy="5762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AC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 input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AutoShape 4"/>
          <p:cNvSpPr/>
          <p:nvPr/>
        </p:nvSpPr>
        <p:spPr>
          <a:xfrm>
            <a:off x="1042988" y="981075"/>
            <a:ext cx="503237" cy="5746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EMI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filter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</p:txBody>
      </p:sp>
      <p:sp>
        <p:nvSpPr>
          <p:cNvPr id="4101" name="AutoShape 4"/>
          <p:cNvSpPr/>
          <p:nvPr/>
        </p:nvSpPr>
        <p:spPr>
          <a:xfrm>
            <a:off x="1908175" y="981075"/>
            <a:ext cx="503238" cy="5762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Rectifie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AutoShape 4"/>
          <p:cNvSpPr/>
          <p:nvPr/>
        </p:nvSpPr>
        <p:spPr>
          <a:xfrm>
            <a:off x="2833688" y="1052513"/>
            <a:ext cx="1201737" cy="31686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AC/DC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Power convertor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AutoShape 4"/>
          <p:cNvSpPr/>
          <p:nvPr/>
        </p:nvSpPr>
        <p:spPr>
          <a:xfrm>
            <a:off x="5795963" y="909638"/>
            <a:ext cx="647700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120V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output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104" name="直接箭头连接符 30"/>
          <p:cNvCxnSpPr>
            <a:stCxn id="4099" idx="3"/>
            <a:endCxn id="4100" idx="1"/>
          </p:cNvCxnSpPr>
          <p:nvPr/>
        </p:nvCxnSpPr>
        <p:spPr>
          <a:xfrm flipV="1">
            <a:off x="755650" y="1268413"/>
            <a:ext cx="287338" cy="31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5" name="直接箭头连接符 38"/>
          <p:cNvCxnSpPr>
            <a:stCxn id="4100" idx="3"/>
            <a:endCxn id="4101" idx="1"/>
          </p:cNvCxnSpPr>
          <p:nvPr/>
        </p:nvCxnSpPr>
        <p:spPr>
          <a:xfrm>
            <a:off x="1546225" y="1268413"/>
            <a:ext cx="361950" cy="15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6" name="直接箭头连接符 39"/>
          <p:cNvCxnSpPr>
            <a:stCxn id="4101" idx="3"/>
            <a:endCxn id="4101" idx="1"/>
          </p:cNvCxnSpPr>
          <p:nvPr/>
        </p:nvCxnSpPr>
        <p:spPr>
          <a:xfrm>
            <a:off x="2411413" y="1270000"/>
            <a:ext cx="431800" cy="6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7" name="直接箭头连接符 3074"/>
          <p:cNvCxnSpPr>
            <a:stCxn id="4101" idx="3"/>
            <a:endCxn id="4101" idx="1"/>
          </p:cNvCxnSpPr>
          <p:nvPr/>
        </p:nvCxnSpPr>
        <p:spPr>
          <a:xfrm flipH="1">
            <a:off x="4067175" y="3717925"/>
            <a:ext cx="633413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8" name="直接箭头连接符 3076"/>
          <p:cNvCxnSpPr>
            <a:stCxn id="4101" idx="3"/>
            <a:endCxn id="4101" idx="1"/>
          </p:cNvCxnSpPr>
          <p:nvPr/>
        </p:nvCxnSpPr>
        <p:spPr>
          <a:xfrm>
            <a:off x="4067175" y="1270000"/>
            <a:ext cx="649288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9" name="直接箭头连接符 3079"/>
          <p:cNvCxnSpPr>
            <a:stCxn id="4101" idx="3"/>
            <a:endCxn id="4101" idx="1"/>
          </p:cNvCxnSpPr>
          <p:nvPr/>
        </p:nvCxnSpPr>
        <p:spPr>
          <a:xfrm flipH="1">
            <a:off x="5292725" y="3717925"/>
            <a:ext cx="514350" cy="31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10" name="直接箭头连接符 3083"/>
          <p:cNvCxnSpPr>
            <a:stCxn id="4111" idx="3"/>
            <a:endCxn id="4101" idx="1"/>
          </p:cNvCxnSpPr>
          <p:nvPr/>
        </p:nvCxnSpPr>
        <p:spPr>
          <a:xfrm>
            <a:off x="5292725" y="2636838"/>
            <a:ext cx="49530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111" name="AutoShape 4"/>
          <p:cNvSpPr/>
          <p:nvPr/>
        </p:nvSpPr>
        <p:spPr>
          <a:xfrm>
            <a:off x="4700588" y="2276475"/>
            <a:ext cx="592137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Output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filter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112" name="直接箭头连接符 56"/>
          <p:cNvCxnSpPr>
            <a:stCxn id="4102" idx="3"/>
            <a:endCxn id="4111" idx="1"/>
          </p:cNvCxnSpPr>
          <p:nvPr/>
        </p:nvCxnSpPr>
        <p:spPr>
          <a:xfrm>
            <a:off x="4035425" y="2636838"/>
            <a:ext cx="665163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13" name="直接箭头连接符 63"/>
          <p:cNvCxnSpPr>
            <a:stCxn id="4115" idx="3"/>
            <a:endCxn id="4103" idx="1"/>
          </p:cNvCxnSpPr>
          <p:nvPr/>
        </p:nvCxnSpPr>
        <p:spPr>
          <a:xfrm>
            <a:off x="5294313" y="1270000"/>
            <a:ext cx="50165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14" name="直接箭头连接符 3098"/>
          <p:cNvCxnSpPr>
            <a:stCxn id="4124" idx="0"/>
            <a:endCxn id="4103" idx="1"/>
          </p:cNvCxnSpPr>
          <p:nvPr/>
        </p:nvCxnSpPr>
        <p:spPr>
          <a:xfrm flipV="1">
            <a:off x="4714875" y="5373688"/>
            <a:ext cx="0" cy="36036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115" name="AutoShape 4"/>
          <p:cNvSpPr/>
          <p:nvPr/>
        </p:nvSpPr>
        <p:spPr>
          <a:xfrm>
            <a:off x="4718050" y="909638"/>
            <a:ext cx="576263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Output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filter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6" name="AutoShape 4"/>
          <p:cNvSpPr/>
          <p:nvPr/>
        </p:nvSpPr>
        <p:spPr>
          <a:xfrm>
            <a:off x="1835150" y="4652963"/>
            <a:ext cx="647700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ym typeface="+mn-ea"/>
              </a:rPr>
              <a:t>120V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sym typeface="+mn-ea"/>
              </a:rPr>
              <a:t>output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7" name="AutoShape 4"/>
          <p:cNvSpPr/>
          <p:nvPr/>
        </p:nvSpPr>
        <p:spPr>
          <a:xfrm>
            <a:off x="5795963" y="2062163"/>
            <a:ext cx="647700" cy="21605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12V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output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118" name="AutoShape 4"/>
          <p:cNvSpPr/>
          <p:nvPr/>
        </p:nvSpPr>
        <p:spPr>
          <a:xfrm>
            <a:off x="4718050" y="3430588"/>
            <a:ext cx="576263" cy="7191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Feed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back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9" name="AutoShape 4"/>
          <p:cNvSpPr/>
          <p:nvPr/>
        </p:nvSpPr>
        <p:spPr>
          <a:xfrm>
            <a:off x="6948488" y="2566988"/>
            <a:ext cx="1152525" cy="10080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power amplifier、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The main IC、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Screen voltage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and so on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120" name="直接箭头连接符 3083"/>
          <p:cNvCxnSpPr>
            <a:stCxn id="4124" idx="0"/>
            <a:endCxn id="4103" idx="1"/>
          </p:cNvCxnSpPr>
          <p:nvPr/>
        </p:nvCxnSpPr>
        <p:spPr>
          <a:xfrm>
            <a:off x="6443663" y="3070225"/>
            <a:ext cx="496887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121" name="圆角矩形 3094"/>
          <p:cNvSpPr/>
          <p:nvPr/>
        </p:nvSpPr>
        <p:spPr>
          <a:xfrm>
            <a:off x="3060700" y="4652963"/>
            <a:ext cx="3248025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LED driver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 defTabSz="395605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122" name="AutoShape 4"/>
          <p:cNvSpPr/>
          <p:nvPr/>
        </p:nvSpPr>
        <p:spPr>
          <a:xfrm>
            <a:off x="6805613" y="4654550"/>
            <a:ext cx="863600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123" name="直接箭头连接符 3083"/>
          <p:cNvCxnSpPr>
            <a:stCxn id="4124" idx="0"/>
            <a:endCxn id="4103" idx="1"/>
          </p:cNvCxnSpPr>
          <p:nvPr/>
        </p:nvCxnSpPr>
        <p:spPr>
          <a:xfrm>
            <a:off x="6299200" y="4940300"/>
            <a:ext cx="49530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4124" name="AutoShape 4"/>
          <p:cNvSpPr/>
          <p:nvPr/>
        </p:nvSpPr>
        <p:spPr>
          <a:xfrm>
            <a:off x="4138613" y="5734050"/>
            <a:ext cx="1152525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BL_ON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PWM_REF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PWM_DIM 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AutoShape 22"/>
          <p:cNvSpPr/>
          <p:nvPr/>
        </p:nvSpPr>
        <p:spPr>
          <a:xfrm>
            <a:off x="2859088" y="2959100"/>
            <a:ext cx="2143125" cy="5000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EMI open or L N  short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2" name="AutoShape 25"/>
          <p:cNvSpPr/>
          <p:nvPr/>
        </p:nvSpPr>
        <p:spPr>
          <a:xfrm>
            <a:off x="468313" y="5138738"/>
            <a:ext cx="698500" cy="10715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Go to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Main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board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function 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3" name="AutoShape 26"/>
          <p:cNvSpPr/>
          <p:nvPr/>
        </p:nvSpPr>
        <p:spPr>
          <a:xfrm>
            <a:off x="3287713" y="2244725"/>
            <a:ext cx="1306512" cy="4333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FB 1 Open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4" name="AutoShape 35"/>
          <p:cNvSpPr/>
          <p:nvPr/>
        </p:nvSpPr>
        <p:spPr>
          <a:xfrm>
            <a:off x="5465763" y="2052638"/>
            <a:ext cx="1219200" cy="8191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power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damage or not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5" name="AutoShape 60"/>
          <p:cNvSpPr/>
          <p:nvPr/>
        </p:nvSpPr>
        <p:spPr>
          <a:xfrm>
            <a:off x="1338263" y="5440363"/>
            <a:ext cx="1335087" cy="7508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rectifier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6" name="AutoShape 76"/>
          <p:cNvSpPr/>
          <p:nvPr/>
        </p:nvSpPr>
        <p:spPr>
          <a:xfrm>
            <a:off x="2809875" y="5648325"/>
            <a:ext cx="2178050" cy="5000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1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output short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7" name="AutoShape 60"/>
          <p:cNvSpPr/>
          <p:nvPr/>
        </p:nvSpPr>
        <p:spPr>
          <a:xfrm>
            <a:off x="5257800" y="4668838"/>
            <a:ext cx="1341438" cy="631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RB101,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RB102,RB103 open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28" name="直接箭头连接符 17"/>
          <p:cNvCxnSpPr/>
          <p:nvPr/>
        </p:nvCxnSpPr>
        <p:spPr>
          <a:xfrm rot="5400000">
            <a:off x="3768725" y="1362075"/>
            <a:ext cx="330200" cy="6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29" name="直接箭头连接符 18"/>
          <p:cNvCxnSpPr>
            <a:endCxn id="5123" idx="0"/>
          </p:cNvCxnSpPr>
          <p:nvPr/>
        </p:nvCxnSpPr>
        <p:spPr>
          <a:xfrm rot="-5400000" flipH="1">
            <a:off x="3795713" y="2100263"/>
            <a:ext cx="279400" cy="95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0" name="直接箭头连接符 19"/>
          <p:cNvCxnSpPr>
            <a:stCxn id="5123" idx="2"/>
            <a:endCxn id="5121" idx="0"/>
          </p:cNvCxnSpPr>
          <p:nvPr/>
        </p:nvCxnSpPr>
        <p:spPr>
          <a:xfrm rot="5400000">
            <a:off x="3792538" y="2811463"/>
            <a:ext cx="280987" cy="95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1" name="直接箭头连接符 20"/>
          <p:cNvCxnSpPr>
            <a:stCxn id="5121" idx="2"/>
            <a:endCxn id="5121" idx="0"/>
          </p:cNvCxnSpPr>
          <p:nvPr/>
        </p:nvCxnSpPr>
        <p:spPr>
          <a:xfrm rot="5400000">
            <a:off x="3716338" y="3673475"/>
            <a:ext cx="428625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2" name="直接箭头连接符 21"/>
          <p:cNvCxnSpPr>
            <a:stCxn id="5121" idx="2"/>
            <a:endCxn id="5140" idx="0"/>
          </p:cNvCxnSpPr>
          <p:nvPr/>
        </p:nvCxnSpPr>
        <p:spPr>
          <a:xfrm>
            <a:off x="3903663" y="4318000"/>
            <a:ext cx="0" cy="4460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3" name="直接箭头连接符 22"/>
          <p:cNvCxnSpPr>
            <a:stCxn id="5140" idx="2"/>
            <a:endCxn id="5126" idx="0"/>
          </p:cNvCxnSpPr>
          <p:nvPr/>
        </p:nvCxnSpPr>
        <p:spPr>
          <a:xfrm flipH="1">
            <a:off x="3898900" y="5200650"/>
            <a:ext cx="4763" cy="4476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4" name="肘形连接符 23"/>
          <p:cNvCxnSpPr>
            <a:stCxn id="5138" idx="1"/>
            <a:endCxn id="5122" idx="0"/>
          </p:cNvCxnSpPr>
          <p:nvPr/>
        </p:nvCxnSpPr>
        <p:spPr>
          <a:xfrm rot="-10800000" flipV="1">
            <a:off x="817563" y="1747838"/>
            <a:ext cx="2255837" cy="3390900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5135" name="肘形连接符 67"/>
          <p:cNvCxnSpPr>
            <a:stCxn id="5123" idx="3"/>
            <a:endCxn id="5124" idx="1"/>
          </p:cNvCxnSpPr>
          <p:nvPr/>
        </p:nvCxnSpPr>
        <p:spPr>
          <a:xfrm>
            <a:off x="4594225" y="2462213"/>
            <a:ext cx="871538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6" name="肘形连接符 25"/>
          <p:cNvCxnSpPr>
            <a:stCxn id="5139" idx="1"/>
            <a:endCxn id="5125" idx="0"/>
          </p:cNvCxnSpPr>
          <p:nvPr/>
        </p:nvCxnSpPr>
        <p:spPr>
          <a:xfrm rot="-10800000" flipV="1">
            <a:off x="2006600" y="4098925"/>
            <a:ext cx="1052513" cy="1341438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5137" name="AutoShape 4"/>
          <p:cNvSpPr/>
          <p:nvPr/>
        </p:nvSpPr>
        <p:spPr>
          <a:xfrm>
            <a:off x="2859088" y="812800"/>
            <a:ext cx="2219325" cy="384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Non output, IR indicator light slake</a:t>
            </a:r>
            <a:endParaRPr lang="zh-CN" altLang="en-US" dirty="0">
              <a:latin typeface="Arial" panose="020B0604020202020204" pitchFamily="34" charset="0"/>
              <a:ea typeface="仿宋_GB2312" pitchFamily="1" charset="-122"/>
            </a:endParaRPr>
          </a:p>
        </p:txBody>
      </p:sp>
      <p:sp>
        <p:nvSpPr>
          <p:cNvPr id="5138" name="AutoShape 24"/>
          <p:cNvSpPr/>
          <p:nvPr/>
        </p:nvSpPr>
        <p:spPr>
          <a:xfrm>
            <a:off x="3073400" y="1530350"/>
            <a:ext cx="1811338" cy="4349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12V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、1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output normal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39" name="AutoShape 22"/>
          <p:cNvSpPr/>
          <p:nvPr/>
        </p:nvSpPr>
        <p:spPr>
          <a:xfrm>
            <a:off x="3059113" y="3878263"/>
            <a:ext cx="1933575" cy="4397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 if EB1  voltage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about  √2Vac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40" name="AutoShape 67"/>
          <p:cNvSpPr/>
          <p:nvPr/>
        </p:nvSpPr>
        <p:spPr>
          <a:xfrm>
            <a:off x="3087688" y="4764088"/>
            <a:ext cx="1630362" cy="4365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UB101PIN5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voltage is about 15V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41" name="肘形连接符 67"/>
          <p:cNvCxnSpPr>
            <a:stCxn id="5124" idx="3"/>
            <a:endCxn id="5125" idx="0"/>
          </p:cNvCxnSpPr>
          <p:nvPr/>
        </p:nvCxnSpPr>
        <p:spPr>
          <a:xfrm>
            <a:off x="6684963" y="2462213"/>
            <a:ext cx="649287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142" name="AutoShape 35"/>
          <p:cNvSpPr/>
          <p:nvPr/>
        </p:nvSpPr>
        <p:spPr>
          <a:xfrm>
            <a:off x="7346950" y="2070100"/>
            <a:ext cx="1328738" cy="8191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damaged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43" name="肘形连接符 34"/>
          <p:cNvCxnSpPr>
            <a:stCxn id="5142" idx="2"/>
            <a:endCxn id="5139" idx="3"/>
          </p:cNvCxnSpPr>
          <p:nvPr/>
        </p:nvCxnSpPr>
        <p:spPr>
          <a:xfrm rot="5400000">
            <a:off x="5897563" y="1984375"/>
            <a:ext cx="1209675" cy="3019425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5144" name="肘形连接符 67"/>
          <p:cNvCxnSpPr>
            <a:stCxn id="5142" idx="2"/>
            <a:endCxn id="5139" idx="3"/>
          </p:cNvCxnSpPr>
          <p:nvPr/>
        </p:nvCxnSpPr>
        <p:spPr>
          <a:xfrm>
            <a:off x="5010150" y="3209925"/>
            <a:ext cx="871538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145" name="AutoShape 35"/>
          <p:cNvSpPr/>
          <p:nvPr/>
        </p:nvSpPr>
        <p:spPr>
          <a:xfrm>
            <a:off x="5881688" y="2946400"/>
            <a:ext cx="1217612" cy="5873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short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46" name="AutoShape 60"/>
          <p:cNvSpPr/>
          <p:nvPr/>
        </p:nvSpPr>
        <p:spPr>
          <a:xfrm>
            <a:off x="6956425" y="4687888"/>
            <a:ext cx="1341438" cy="631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damage resistors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47" name="肘形连接符 39"/>
          <p:cNvCxnSpPr>
            <a:stCxn id="5142" idx="2"/>
            <a:endCxn id="5139" idx="3"/>
          </p:cNvCxnSpPr>
          <p:nvPr/>
        </p:nvCxnSpPr>
        <p:spPr>
          <a:xfrm flipV="1">
            <a:off x="6608763" y="4989513"/>
            <a:ext cx="339725" cy="0"/>
          </a:xfrm>
          <a:prstGeom prst="bentConnector3">
            <a:avLst>
              <a:gd name="adj1" fmla="val 50000"/>
            </a:avLst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5148" name="肘形连接符 76"/>
          <p:cNvCxnSpPr>
            <a:stCxn id="5127" idx="2"/>
            <a:endCxn id="5139" idx="3"/>
          </p:cNvCxnSpPr>
          <p:nvPr/>
        </p:nvCxnSpPr>
        <p:spPr>
          <a:xfrm>
            <a:off x="5927725" y="5300663"/>
            <a:ext cx="0" cy="5286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149" name="AutoShape 60"/>
          <p:cNvSpPr/>
          <p:nvPr/>
        </p:nvSpPr>
        <p:spPr>
          <a:xfrm>
            <a:off x="5449888" y="5834063"/>
            <a:ext cx="955675" cy="3143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UB101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50" name="标题 2"/>
          <p:cNvSpPr>
            <a:spLocks noGrp="1"/>
          </p:cNvSpPr>
          <p:nvPr/>
        </p:nvSpPr>
        <p:spPr>
          <a:xfrm>
            <a:off x="250825" y="404813"/>
            <a:ext cx="3009900" cy="333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en-US" altLang="zh-CN" sz="1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en-US" altLang="zh-CN" sz="1600" b="1" dirty="0">
                <a:latin typeface="Arial" panose="020B0604020202020204" pitchFamily="34" charset="0"/>
                <a:ea typeface="宋体" panose="02010600030101010101" pitchFamily="2" charset="-122"/>
              </a:rPr>
              <a:t>Power Supply Trouble 1</a:t>
            </a:r>
            <a:endParaRPr lang="zh-CN" altLang="en-US" sz="16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51" name="Text Box 59"/>
          <p:cNvSpPr txBox="1"/>
          <p:nvPr/>
        </p:nvSpPr>
        <p:spPr>
          <a:xfrm>
            <a:off x="4024313" y="2032000"/>
            <a:ext cx="252412" cy="2079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2" name="Text Box 30"/>
          <p:cNvSpPr txBox="1"/>
          <p:nvPr/>
        </p:nvSpPr>
        <p:spPr>
          <a:xfrm>
            <a:off x="2627313" y="1519238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3" name="Text Box 30"/>
          <p:cNvSpPr txBox="1"/>
          <p:nvPr/>
        </p:nvSpPr>
        <p:spPr>
          <a:xfrm>
            <a:off x="4787900" y="2239963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4" name="Text Box 30"/>
          <p:cNvSpPr txBox="1"/>
          <p:nvPr/>
        </p:nvSpPr>
        <p:spPr>
          <a:xfrm>
            <a:off x="6843713" y="2239963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5" name="Text Box 30"/>
          <p:cNvSpPr txBox="1"/>
          <p:nvPr/>
        </p:nvSpPr>
        <p:spPr>
          <a:xfrm>
            <a:off x="5114925" y="3038475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6" name="Text Box 30"/>
          <p:cNvSpPr txBox="1"/>
          <p:nvPr/>
        </p:nvSpPr>
        <p:spPr>
          <a:xfrm>
            <a:off x="3962400" y="4478338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7" name="Text Box 30"/>
          <p:cNvSpPr txBox="1"/>
          <p:nvPr/>
        </p:nvSpPr>
        <p:spPr>
          <a:xfrm>
            <a:off x="3962400" y="5341938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8" name="Text Box 30"/>
          <p:cNvSpPr txBox="1"/>
          <p:nvPr/>
        </p:nvSpPr>
        <p:spPr>
          <a:xfrm>
            <a:off x="6659563" y="4765675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9" name="Text Box 59"/>
          <p:cNvSpPr txBox="1"/>
          <p:nvPr/>
        </p:nvSpPr>
        <p:spPr>
          <a:xfrm>
            <a:off x="3995738" y="2751138"/>
            <a:ext cx="252412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0" name="Text Box 59"/>
          <p:cNvSpPr txBox="1"/>
          <p:nvPr/>
        </p:nvSpPr>
        <p:spPr>
          <a:xfrm>
            <a:off x="4032250" y="35353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1" name="Text Box 59"/>
          <p:cNvSpPr txBox="1"/>
          <p:nvPr/>
        </p:nvSpPr>
        <p:spPr>
          <a:xfrm>
            <a:off x="2700338" y="3903663"/>
            <a:ext cx="252412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2" name="Text Box 59"/>
          <p:cNvSpPr txBox="1"/>
          <p:nvPr/>
        </p:nvSpPr>
        <p:spPr>
          <a:xfrm>
            <a:off x="4787900" y="47672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3" name="Text Box 59"/>
          <p:cNvSpPr txBox="1"/>
          <p:nvPr/>
        </p:nvSpPr>
        <p:spPr>
          <a:xfrm>
            <a:off x="5975350" y="5407025"/>
            <a:ext cx="252413" cy="2079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5164" name="直接箭头连接符 2"/>
          <p:cNvCxnSpPr>
            <a:stCxn id="5140" idx="3"/>
            <a:endCxn id="5127" idx="1"/>
          </p:cNvCxnSpPr>
          <p:nvPr/>
        </p:nvCxnSpPr>
        <p:spPr>
          <a:xfrm>
            <a:off x="4718050" y="4983163"/>
            <a:ext cx="539750" cy="15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AutoShape 22"/>
          <p:cNvSpPr/>
          <p:nvPr/>
        </p:nvSpPr>
        <p:spPr>
          <a:xfrm>
            <a:off x="3348038" y="2746375"/>
            <a:ext cx="2376487" cy="6540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endParaRPr lang="zh-CN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46" name="AutoShape 25"/>
          <p:cNvSpPr/>
          <p:nvPr/>
        </p:nvSpPr>
        <p:spPr>
          <a:xfrm>
            <a:off x="917575" y="5248275"/>
            <a:ext cx="698500" cy="10715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Correct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the LED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cable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47" name="AutoShape 26"/>
          <p:cNvSpPr/>
          <p:nvPr/>
        </p:nvSpPr>
        <p:spPr>
          <a:xfrm>
            <a:off x="3494088" y="2063750"/>
            <a:ext cx="2087562" cy="4222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PWM_DIM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&amp;PWM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_REF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&amp;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BL_ON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Control signal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48" name="AutoShape 35"/>
          <p:cNvSpPr/>
          <p:nvPr/>
        </p:nvSpPr>
        <p:spPr>
          <a:xfrm>
            <a:off x="7561263" y="5391150"/>
            <a:ext cx="898525" cy="9286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Main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board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function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49" name="AutoShape 45"/>
          <p:cNvSpPr/>
          <p:nvPr/>
        </p:nvSpPr>
        <p:spPr>
          <a:xfrm>
            <a:off x="4743450" y="5678488"/>
            <a:ext cx="1203325" cy="6413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Change QB801/DB801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50" name="AutoShape 60"/>
          <p:cNvSpPr/>
          <p:nvPr/>
        </p:nvSpPr>
        <p:spPr>
          <a:xfrm>
            <a:off x="1849438" y="2763838"/>
            <a:ext cx="993775" cy="593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LED output short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/open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6151" name="直接箭头连接符 17"/>
          <p:cNvCxnSpPr/>
          <p:nvPr/>
        </p:nvCxnSpPr>
        <p:spPr>
          <a:xfrm rot="5400000">
            <a:off x="4343400" y="1166813"/>
            <a:ext cx="330200" cy="6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52" name="直接箭头连接符 18"/>
          <p:cNvCxnSpPr>
            <a:stCxn id="6160" idx="2"/>
            <a:endCxn id="6147" idx="0"/>
          </p:cNvCxnSpPr>
          <p:nvPr/>
        </p:nvCxnSpPr>
        <p:spPr>
          <a:xfrm>
            <a:off x="4535488" y="1770063"/>
            <a:ext cx="3175" cy="2936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53" name="直接箭头连接符 19"/>
          <p:cNvCxnSpPr>
            <a:stCxn id="6147" idx="2"/>
            <a:endCxn id="6145" idx="0"/>
          </p:cNvCxnSpPr>
          <p:nvPr/>
        </p:nvCxnSpPr>
        <p:spPr>
          <a:xfrm flipH="1">
            <a:off x="4537075" y="2486025"/>
            <a:ext cx="0" cy="260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54" name="直接箭头连接符 21"/>
          <p:cNvCxnSpPr>
            <a:stCxn id="6147" idx="2"/>
            <a:endCxn id="6162" idx="0"/>
          </p:cNvCxnSpPr>
          <p:nvPr/>
        </p:nvCxnSpPr>
        <p:spPr>
          <a:xfrm>
            <a:off x="5360988" y="4221163"/>
            <a:ext cx="1587" cy="4651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55" name="直接箭头连接符 22"/>
          <p:cNvCxnSpPr>
            <a:stCxn id="6147" idx="2"/>
            <a:endCxn id="6162" idx="0"/>
          </p:cNvCxnSpPr>
          <p:nvPr/>
        </p:nvCxnSpPr>
        <p:spPr>
          <a:xfrm>
            <a:off x="5345113" y="5262563"/>
            <a:ext cx="0" cy="4127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56" name="肘形连接符 23"/>
          <p:cNvCxnSpPr>
            <a:stCxn id="6160" idx="1"/>
            <a:endCxn id="6146" idx="0"/>
          </p:cNvCxnSpPr>
          <p:nvPr/>
        </p:nvCxnSpPr>
        <p:spPr>
          <a:xfrm rot="-10800000" flipV="1">
            <a:off x="1266825" y="1552575"/>
            <a:ext cx="2081213" cy="3695700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6157" name="AutoShape 14"/>
          <p:cNvCxnSpPr>
            <a:stCxn id="6147" idx="3"/>
            <a:endCxn id="6148" idx="0"/>
          </p:cNvCxnSpPr>
          <p:nvPr/>
        </p:nvCxnSpPr>
        <p:spPr>
          <a:xfrm>
            <a:off x="5581650" y="2274888"/>
            <a:ext cx="2428875" cy="3116262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6158" name="肘形连接符 27"/>
          <p:cNvCxnSpPr>
            <a:stCxn id="6162" idx="3"/>
            <a:endCxn id="6164" idx="0"/>
          </p:cNvCxnSpPr>
          <p:nvPr/>
        </p:nvCxnSpPr>
        <p:spPr>
          <a:xfrm>
            <a:off x="6099175" y="4973638"/>
            <a:ext cx="692150" cy="701675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6159" name="AutoShape 4"/>
          <p:cNvSpPr/>
          <p:nvPr/>
        </p:nvSpPr>
        <p:spPr>
          <a:xfrm>
            <a:off x="3648075" y="620713"/>
            <a:ext cx="1714500" cy="384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IR indicator light  </a:t>
            </a:r>
            <a:endParaRPr lang="en-US" altLang="zh-CN" dirty="0"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up but backlight slake</a:t>
            </a:r>
            <a:endParaRPr lang="en-US" altLang="zh-CN" dirty="0">
              <a:latin typeface="Arial" panose="020B0604020202020204" pitchFamily="34" charset="0"/>
              <a:ea typeface="仿宋_GB2312" pitchFamily="1" charset="-122"/>
            </a:endParaRPr>
          </a:p>
        </p:txBody>
      </p:sp>
      <p:sp>
        <p:nvSpPr>
          <p:cNvPr id="6160" name="AutoShape 24"/>
          <p:cNvSpPr/>
          <p:nvPr/>
        </p:nvSpPr>
        <p:spPr>
          <a:xfrm>
            <a:off x="3348038" y="1335088"/>
            <a:ext cx="2376487" cy="4349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the LED output cable are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connected incorrectly or open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1" name="AutoShape 22"/>
          <p:cNvSpPr/>
          <p:nvPr/>
        </p:nvSpPr>
        <p:spPr>
          <a:xfrm>
            <a:off x="4624388" y="3700463"/>
            <a:ext cx="1598612" cy="520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endParaRPr lang="zh-CN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2" name="AutoShape 67"/>
          <p:cNvSpPr/>
          <p:nvPr/>
        </p:nvSpPr>
        <p:spPr>
          <a:xfrm>
            <a:off x="4624388" y="4686300"/>
            <a:ext cx="1474787" cy="5746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Check QB801/DB801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damage or not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3" name="AutoShape 60"/>
          <p:cNvSpPr/>
          <p:nvPr/>
        </p:nvSpPr>
        <p:spPr>
          <a:xfrm>
            <a:off x="1849438" y="5265738"/>
            <a:ext cx="995362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Remove short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/open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status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4" name="AutoShape 45"/>
          <p:cNvSpPr/>
          <p:nvPr/>
        </p:nvSpPr>
        <p:spPr>
          <a:xfrm>
            <a:off x="6226175" y="5675313"/>
            <a:ext cx="1128713" cy="6413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UB801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5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Power supply for 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drive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6" name="Text Box 30"/>
          <p:cNvSpPr txBox="1"/>
          <p:nvPr/>
        </p:nvSpPr>
        <p:spPr>
          <a:xfrm>
            <a:off x="2843213" y="1303338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7" name="Text Box 30"/>
          <p:cNvSpPr txBox="1"/>
          <p:nvPr/>
        </p:nvSpPr>
        <p:spPr>
          <a:xfrm>
            <a:off x="4572000" y="1814513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8" name="Text Box 30"/>
          <p:cNvSpPr txBox="1"/>
          <p:nvPr/>
        </p:nvSpPr>
        <p:spPr>
          <a:xfrm>
            <a:off x="2967038" y="2817813"/>
            <a:ext cx="250825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9" name="Text Box 30"/>
          <p:cNvSpPr txBox="1"/>
          <p:nvPr/>
        </p:nvSpPr>
        <p:spPr>
          <a:xfrm>
            <a:off x="4572000" y="2527300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0" name="Text Box 30"/>
          <p:cNvSpPr txBox="1"/>
          <p:nvPr/>
        </p:nvSpPr>
        <p:spPr>
          <a:xfrm>
            <a:off x="2444750" y="4165600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1" name="Text Box 30"/>
          <p:cNvSpPr txBox="1"/>
          <p:nvPr/>
        </p:nvSpPr>
        <p:spPr>
          <a:xfrm>
            <a:off x="5016500" y="5341938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2" name="Text Box 30"/>
          <p:cNvSpPr txBox="1"/>
          <p:nvPr/>
        </p:nvSpPr>
        <p:spPr>
          <a:xfrm>
            <a:off x="5056188" y="4464050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3" name="Text Box 59"/>
          <p:cNvSpPr txBox="1"/>
          <p:nvPr/>
        </p:nvSpPr>
        <p:spPr>
          <a:xfrm>
            <a:off x="5651500" y="20240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4" name="Text Box 59"/>
          <p:cNvSpPr txBox="1"/>
          <p:nvPr/>
        </p:nvSpPr>
        <p:spPr>
          <a:xfrm>
            <a:off x="4927600" y="34464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5" name="Text Box 59"/>
          <p:cNvSpPr txBox="1"/>
          <p:nvPr/>
        </p:nvSpPr>
        <p:spPr>
          <a:xfrm>
            <a:off x="6308725" y="458311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176" name="直接箭头连接符 8"/>
          <p:cNvCxnSpPr>
            <a:stCxn id="6162" idx="3"/>
            <a:endCxn id="6164" idx="0"/>
          </p:cNvCxnSpPr>
          <p:nvPr/>
        </p:nvCxnSpPr>
        <p:spPr>
          <a:xfrm>
            <a:off x="2346325" y="3398838"/>
            <a:ext cx="0" cy="18494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77" name="直接箭头连接符 13"/>
          <p:cNvCxnSpPr>
            <a:stCxn id="6162" idx="3"/>
            <a:endCxn id="6150" idx="3"/>
          </p:cNvCxnSpPr>
          <p:nvPr/>
        </p:nvCxnSpPr>
        <p:spPr>
          <a:xfrm flipH="1">
            <a:off x="2843213" y="3060700"/>
            <a:ext cx="504825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78" name="直接箭头连接符 53"/>
          <p:cNvCxnSpPr>
            <a:stCxn id="6145" idx="3"/>
            <a:endCxn id="6150" idx="3"/>
          </p:cNvCxnSpPr>
          <p:nvPr/>
        </p:nvCxnSpPr>
        <p:spPr>
          <a:xfrm>
            <a:off x="5724525" y="3073400"/>
            <a:ext cx="45085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6179" name="AutoShape 60"/>
          <p:cNvSpPr/>
          <p:nvPr/>
        </p:nvSpPr>
        <p:spPr>
          <a:xfrm>
            <a:off x="6175375" y="2551113"/>
            <a:ext cx="1252538" cy="9525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Increase brightness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check if Sampling resistor is right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80" name="Text Box 30"/>
          <p:cNvSpPr txBox="1"/>
          <p:nvPr/>
        </p:nvSpPr>
        <p:spPr>
          <a:xfrm>
            <a:off x="5767388" y="2700338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181" name="直接连接符 23"/>
          <p:cNvCxnSpPr>
            <a:stCxn id="6145" idx="0"/>
            <a:endCxn id="6145" idx="2"/>
          </p:cNvCxnSpPr>
          <p:nvPr/>
        </p:nvCxnSpPr>
        <p:spPr>
          <a:xfrm>
            <a:off x="4535488" y="2746375"/>
            <a:ext cx="0" cy="6540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182" name="TextBox 24"/>
          <p:cNvSpPr txBox="1"/>
          <p:nvPr/>
        </p:nvSpPr>
        <p:spPr>
          <a:xfrm>
            <a:off x="3460750" y="2790825"/>
            <a:ext cx="1044575" cy="473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endParaRPr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3" name="TextBox 25"/>
          <p:cNvSpPr txBox="1"/>
          <p:nvPr/>
        </p:nvSpPr>
        <p:spPr>
          <a:xfrm>
            <a:off x="3348038" y="2781300"/>
            <a:ext cx="1223962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is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part of the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brightness is in dim status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84" name="TextBox 71"/>
          <p:cNvSpPr txBox="1"/>
          <p:nvPr/>
        </p:nvSpPr>
        <p:spPr>
          <a:xfrm>
            <a:off x="4500563" y="2781300"/>
            <a:ext cx="1223962" cy="593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is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all of the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brightness is in dim status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85" name="TextBox 67"/>
          <p:cNvSpPr txBox="1"/>
          <p:nvPr/>
        </p:nvSpPr>
        <p:spPr>
          <a:xfrm>
            <a:off x="4645025" y="3717925"/>
            <a:ext cx="156845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UB801 PIN 1 voltage is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about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186" name="直接箭头连接符 20"/>
          <p:cNvCxnSpPr>
            <a:stCxn id="6145" idx="0"/>
            <a:endCxn id="6145" idx="2"/>
          </p:cNvCxnSpPr>
          <p:nvPr/>
        </p:nvCxnSpPr>
        <p:spPr>
          <a:xfrm flipH="1">
            <a:off x="5316538" y="3394075"/>
            <a:ext cx="4762" cy="2746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115"/>
          <p:cNvSpPr txBox="1"/>
          <p:nvPr/>
        </p:nvSpPr>
        <p:spPr>
          <a:xfrm>
            <a:off x="133350" y="80963"/>
            <a:ext cx="7210425" cy="464185"/>
          </a:xfrm>
          <a:prstGeom prst="rect">
            <a:avLst/>
          </a:prstGeom>
          <a:noFill/>
          <a:ln w="9525">
            <a:noFill/>
          </a:ln>
        </p:spPr>
        <p:txBody>
          <a:bodyPr lIns="95776" tIns="47888" rIns="95776" bIns="47888" anchor="t" anchorCtr="0">
            <a:spAutoFit/>
          </a:bodyPr>
          <a:p>
            <a:pPr defTabSz="95758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5. Power Troubleshooting </a:t>
            </a:r>
            <a:endParaRPr lang="zh-CN" altLang="en-US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18" name="AutoShape 2"/>
          <p:cNvSpPr/>
          <p:nvPr/>
        </p:nvSpPr>
        <p:spPr>
          <a:xfrm>
            <a:off x="3192463" y="981075"/>
            <a:ext cx="1955800" cy="3571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CNB2 for 12V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19" name="AutoShape 3"/>
          <p:cNvSpPr/>
          <p:nvPr/>
        </p:nvSpPr>
        <p:spPr>
          <a:xfrm>
            <a:off x="1403350" y="1989138"/>
            <a:ext cx="1439863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power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board is OK?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20" name="Text Box 57"/>
          <p:cNvSpPr txBox="1"/>
          <p:nvPr/>
        </p:nvSpPr>
        <p:spPr>
          <a:xfrm>
            <a:off x="1770063" y="1628775"/>
            <a:ext cx="295275" cy="276225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 anchorCtr="0">
            <a:spAutoFit/>
          </a:bodyPr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21" name="Text Box 57"/>
          <p:cNvSpPr txBox="1"/>
          <p:nvPr/>
        </p:nvSpPr>
        <p:spPr>
          <a:xfrm>
            <a:off x="1747838" y="2492375"/>
            <a:ext cx="295275" cy="276225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 anchorCtr="0">
            <a:spAutoFit/>
          </a:bodyPr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22" name="Line 22"/>
          <p:cNvSpPr/>
          <p:nvPr/>
        </p:nvSpPr>
        <p:spPr>
          <a:xfrm>
            <a:off x="2124075" y="2493963"/>
            <a:ext cx="0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Text Box 59"/>
          <p:cNvSpPr txBox="1"/>
          <p:nvPr/>
        </p:nvSpPr>
        <p:spPr>
          <a:xfrm>
            <a:off x="4872038" y="3238500"/>
            <a:ext cx="295275" cy="276225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 anchorCtr="0">
            <a:spAutoFit/>
          </a:bodyPr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24" name="AutoShape 3"/>
          <p:cNvSpPr/>
          <p:nvPr/>
        </p:nvSpPr>
        <p:spPr>
          <a:xfrm>
            <a:off x="4859338" y="1916113"/>
            <a:ext cx="2003425" cy="504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power on the TV board.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25" name="Line 22"/>
          <p:cNvSpPr/>
          <p:nvPr/>
        </p:nvSpPr>
        <p:spPr>
          <a:xfrm>
            <a:off x="5867400" y="1628775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Line 22"/>
          <p:cNvSpPr/>
          <p:nvPr/>
        </p:nvSpPr>
        <p:spPr>
          <a:xfrm>
            <a:off x="5867400" y="2420938"/>
            <a:ext cx="0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AutoShape 3"/>
          <p:cNvSpPr/>
          <p:nvPr/>
        </p:nvSpPr>
        <p:spPr>
          <a:xfrm>
            <a:off x="1403350" y="2781300"/>
            <a:ext cx="1439863" cy="5032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Repair or change 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the power board.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28" name="Line 22"/>
          <p:cNvSpPr/>
          <p:nvPr/>
        </p:nvSpPr>
        <p:spPr>
          <a:xfrm flipH="1">
            <a:off x="2117725" y="1647825"/>
            <a:ext cx="6350" cy="3413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AutoShape 3"/>
          <p:cNvSpPr/>
          <p:nvPr/>
        </p:nvSpPr>
        <p:spPr>
          <a:xfrm>
            <a:off x="4787900" y="2708275"/>
            <a:ext cx="2160588" cy="504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UD4 for 5V ?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30" name="Line 22"/>
          <p:cNvSpPr/>
          <p:nvPr/>
        </p:nvSpPr>
        <p:spPr>
          <a:xfrm>
            <a:off x="5867400" y="3213100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1" name="Line 22"/>
          <p:cNvSpPr/>
          <p:nvPr/>
        </p:nvSpPr>
        <p:spPr>
          <a:xfrm>
            <a:off x="7164388" y="3500438"/>
            <a:ext cx="0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2" name="AutoShape 3"/>
          <p:cNvSpPr/>
          <p:nvPr/>
        </p:nvSpPr>
        <p:spPr>
          <a:xfrm>
            <a:off x="6156325" y="5084763"/>
            <a:ext cx="2170113" cy="7921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UD1/UD4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/U2 are damaged?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33" name="AutoShape 3"/>
          <p:cNvSpPr/>
          <p:nvPr/>
        </p:nvSpPr>
        <p:spPr>
          <a:xfrm>
            <a:off x="5868988" y="3789363"/>
            <a:ext cx="2590800" cy="10080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 anchorCtr="0"/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the CD42 for 2.5V.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2.   Check the CD9 for 1.5V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28600" indent="-228600">
              <a:buFont typeface="Arial" panose="020B0604020202020204" pitchFamily="34" charset="0"/>
              <a:buAutoNum type="arabicPeriod" startAt="3"/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the CD46 for 0.97V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28600" indent="-228600">
              <a:buFont typeface="Arial" panose="020B0604020202020204" pitchFamily="34" charset="0"/>
              <a:buAutoNum type="arabicPeriod" startAt="3"/>
            </a:pP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28600" indent="-228600">
              <a:buFont typeface="Arial" panose="020B0604020202020204" pitchFamily="34" charset="0"/>
              <a:buAutoNum type="arabicPeriod" startAt="3"/>
            </a:pP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34" name="Text Box 56"/>
          <p:cNvSpPr txBox="1"/>
          <p:nvPr/>
        </p:nvSpPr>
        <p:spPr>
          <a:xfrm>
            <a:off x="5988050" y="1628775"/>
            <a:ext cx="295275" cy="276225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 anchorCtr="0">
            <a:spAutoFit/>
          </a:bodyPr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9235" name="直接连接符 82"/>
          <p:cNvCxnSpPr>
            <a:endCxn id="9225" idx="0"/>
          </p:cNvCxnSpPr>
          <p:nvPr/>
        </p:nvCxnSpPr>
        <p:spPr>
          <a:xfrm>
            <a:off x="2124075" y="1628775"/>
            <a:ext cx="37433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236" name="Line 22"/>
          <p:cNvSpPr/>
          <p:nvPr/>
        </p:nvSpPr>
        <p:spPr>
          <a:xfrm>
            <a:off x="4140200" y="1341438"/>
            <a:ext cx="0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7" name="Text Box 56"/>
          <p:cNvSpPr txBox="1"/>
          <p:nvPr/>
        </p:nvSpPr>
        <p:spPr>
          <a:xfrm>
            <a:off x="5988050" y="2420938"/>
            <a:ext cx="295275" cy="276225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 anchorCtr="0">
            <a:spAutoFit/>
          </a:bodyPr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9238" name="直接连接符 82"/>
          <p:cNvCxnSpPr>
            <a:stCxn id="9240" idx="0"/>
            <a:endCxn id="9225" idx="0"/>
          </p:cNvCxnSpPr>
          <p:nvPr/>
        </p:nvCxnSpPr>
        <p:spPr>
          <a:xfrm rot="-5400000" flipH="1">
            <a:off x="5795963" y="2132013"/>
            <a:ext cx="0" cy="27368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239" name="Text Box 56"/>
          <p:cNvSpPr txBox="1"/>
          <p:nvPr/>
        </p:nvSpPr>
        <p:spPr>
          <a:xfrm>
            <a:off x="6780213" y="3213100"/>
            <a:ext cx="295275" cy="276225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 anchorCtr="0">
            <a:spAutoFit/>
          </a:bodyPr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40" name="Line 23"/>
          <p:cNvSpPr/>
          <p:nvPr/>
        </p:nvSpPr>
        <p:spPr>
          <a:xfrm>
            <a:off x="4427538" y="3500438"/>
            <a:ext cx="0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1" name="AutoShape 2"/>
          <p:cNvSpPr/>
          <p:nvPr/>
        </p:nvSpPr>
        <p:spPr>
          <a:xfrm>
            <a:off x="3708400" y="3789363"/>
            <a:ext cx="1422400" cy="4905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UD4?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242" name="Line 45"/>
          <p:cNvSpPr/>
          <p:nvPr/>
        </p:nvSpPr>
        <p:spPr>
          <a:xfrm>
            <a:off x="7164388" y="4797425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3" name="Text Box 57"/>
          <p:cNvSpPr txBox="1"/>
          <p:nvPr/>
        </p:nvSpPr>
        <p:spPr>
          <a:xfrm>
            <a:off x="6711950" y="4797425"/>
            <a:ext cx="295275" cy="276225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 anchorCtr="0">
            <a:spAutoFit/>
          </a:bodyPr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AutoShape 8"/>
          <p:cNvSpPr/>
          <p:nvPr/>
        </p:nvSpPr>
        <p:spPr>
          <a:xfrm>
            <a:off x="2130425" y="835025"/>
            <a:ext cx="2197100" cy="360363"/>
          </a:xfrm>
          <a:prstGeom prst="flowChartAlternateProcess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Indicator light  on?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43" name="AutoShape 10"/>
          <p:cNvSpPr/>
          <p:nvPr/>
        </p:nvSpPr>
        <p:spPr>
          <a:xfrm>
            <a:off x="3635375" y="1665288"/>
            <a:ext cx="1981200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power  supply  is  ok (include 5V,1.0V,1.2 V,3.3V)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44" name="AutoShape 11"/>
          <p:cNvSpPr/>
          <p:nvPr/>
        </p:nvSpPr>
        <p:spPr>
          <a:xfrm>
            <a:off x="2087563" y="2565400"/>
            <a:ext cx="1763712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the output of  UD2  for  3V3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45" name="AutoShape 12"/>
          <p:cNvSpPr/>
          <p:nvPr/>
        </p:nvSpPr>
        <p:spPr>
          <a:xfrm>
            <a:off x="6408738" y="1628775"/>
            <a:ext cx="1871662" cy="5032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 CLK of YF1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46" name="AutoShape 13"/>
          <p:cNvSpPr/>
          <p:nvPr/>
        </p:nvSpPr>
        <p:spPr>
          <a:xfrm>
            <a:off x="2185988" y="3681413"/>
            <a:ext cx="1954212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 if UE1  FLASH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have  upgraded or upgraded to death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47" name="AutoShape 14"/>
          <p:cNvSpPr/>
          <p:nvPr/>
        </p:nvSpPr>
        <p:spPr>
          <a:xfrm>
            <a:off x="647700" y="3644900"/>
            <a:ext cx="936625" cy="504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UD2 power circuit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48" name="AutoShape 15"/>
          <p:cNvSpPr/>
          <p:nvPr/>
        </p:nvSpPr>
        <p:spPr>
          <a:xfrm>
            <a:off x="900113" y="1592263"/>
            <a:ext cx="2266950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RK9 for 3V3?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49" name="AutoShape 16"/>
          <p:cNvSpPr/>
          <p:nvPr/>
        </p:nvSpPr>
        <p:spPr>
          <a:xfrm>
            <a:off x="5886450" y="2552700"/>
            <a:ext cx="1008063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YF1 or  UE1 / FLASH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50" name="AutoShape 17"/>
          <p:cNvSpPr/>
          <p:nvPr/>
        </p:nvSpPr>
        <p:spPr>
          <a:xfrm>
            <a:off x="4140200" y="2565400"/>
            <a:ext cx="1511300" cy="6111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unmoral   power supply module      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51" name="Line 18"/>
          <p:cNvSpPr/>
          <p:nvPr/>
        </p:nvSpPr>
        <p:spPr>
          <a:xfrm>
            <a:off x="2879725" y="1196975"/>
            <a:ext cx="0" cy="1793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Line 19"/>
          <p:cNvSpPr/>
          <p:nvPr/>
        </p:nvSpPr>
        <p:spPr>
          <a:xfrm flipH="1">
            <a:off x="1908175" y="1376363"/>
            <a:ext cx="9715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Line 20"/>
          <p:cNvSpPr/>
          <p:nvPr/>
        </p:nvSpPr>
        <p:spPr>
          <a:xfrm>
            <a:off x="1908175" y="1376363"/>
            <a:ext cx="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Line 21"/>
          <p:cNvSpPr/>
          <p:nvPr/>
        </p:nvSpPr>
        <p:spPr>
          <a:xfrm>
            <a:off x="2038350" y="2024063"/>
            <a:ext cx="0" cy="2524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5" name="Line 22"/>
          <p:cNvSpPr/>
          <p:nvPr/>
        </p:nvSpPr>
        <p:spPr>
          <a:xfrm>
            <a:off x="1116013" y="2276475"/>
            <a:ext cx="20510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6" name="Line 23"/>
          <p:cNvSpPr/>
          <p:nvPr/>
        </p:nvSpPr>
        <p:spPr>
          <a:xfrm>
            <a:off x="1116013" y="2276475"/>
            <a:ext cx="0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7" name="Line 24"/>
          <p:cNvSpPr/>
          <p:nvPr/>
        </p:nvSpPr>
        <p:spPr>
          <a:xfrm>
            <a:off x="3167063" y="2276475"/>
            <a:ext cx="0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8" name="Text Box 25"/>
          <p:cNvSpPr txBox="1"/>
          <p:nvPr/>
        </p:nvSpPr>
        <p:spPr>
          <a:xfrm>
            <a:off x="1871663" y="1233488"/>
            <a:ext cx="107950" cy="1793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59" name="Text Box 26"/>
          <p:cNvSpPr txBox="1"/>
          <p:nvPr/>
        </p:nvSpPr>
        <p:spPr>
          <a:xfrm>
            <a:off x="1168400" y="2093913"/>
            <a:ext cx="163513" cy="219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60" name="Text Box 27"/>
          <p:cNvSpPr txBox="1"/>
          <p:nvPr/>
        </p:nvSpPr>
        <p:spPr>
          <a:xfrm>
            <a:off x="2986088" y="2130425"/>
            <a:ext cx="165100" cy="1825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61" name="Line 28"/>
          <p:cNvSpPr/>
          <p:nvPr/>
        </p:nvSpPr>
        <p:spPr>
          <a:xfrm>
            <a:off x="1116013" y="3357563"/>
            <a:ext cx="20510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2" name="Line 29"/>
          <p:cNvSpPr/>
          <p:nvPr/>
        </p:nvSpPr>
        <p:spPr>
          <a:xfrm>
            <a:off x="3167063" y="2997200"/>
            <a:ext cx="0" cy="6842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3" name="Line 30"/>
          <p:cNvSpPr/>
          <p:nvPr/>
        </p:nvSpPr>
        <p:spPr>
          <a:xfrm>
            <a:off x="1116013" y="3357563"/>
            <a:ext cx="0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4" name="Line 31"/>
          <p:cNvSpPr/>
          <p:nvPr/>
        </p:nvSpPr>
        <p:spPr>
          <a:xfrm>
            <a:off x="3167063" y="4113213"/>
            <a:ext cx="0" cy="5762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5" name="Line 32"/>
          <p:cNvSpPr/>
          <p:nvPr/>
        </p:nvSpPr>
        <p:spPr>
          <a:xfrm>
            <a:off x="3455988" y="1196975"/>
            <a:ext cx="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6" name="Line 33"/>
          <p:cNvSpPr/>
          <p:nvPr/>
        </p:nvSpPr>
        <p:spPr>
          <a:xfrm>
            <a:off x="3455988" y="1412875"/>
            <a:ext cx="11525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7" name="Line 34"/>
          <p:cNvSpPr/>
          <p:nvPr/>
        </p:nvSpPr>
        <p:spPr>
          <a:xfrm>
            <a:off x="4608513" y="1412875"/>
            <a:ext cx="0" cy="2524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8" name="Text Box 35"/>
          <p:cNvSpPr txBox="1"/>
          <p:nvPr/>
        </p:nvSpPr>
        <p:spPr>
          <a:xfrm>
            <a:off x="4479925" y="1230313"/>
            <a:ext cx="128588" cy="1825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69" name="Line 36"/>
          <p:cNvSpPr/>
          <p:nvPr/>
        </p:nvSpPr>
        <p:spPr>
          <a:xfrm>
            <a:off x="4859338" y="2168525"/>
            <a:ext cx="0" cy="396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0" name="Line 37"/>
          <p:cNvSpPr/>
          <p:nvPr/>
        </p:nvSpPr>
        <p:spPr>
          <a:xfrm>
            <a:off x="5616575" y="1881188"/>
            <a:ext cx="7921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1" name="Line 39"/>
          <p:cNvSpPr/>
          <p:nvPr/>
        </p:nvSpPr>
        <p:spPr>
          <a:xfrm>
            <a:off x="6616700" y="2151063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2" name="AutoShape 43"/>
          <p:cNvSpPr/>
          <p:nvPr/>
        </p:nvSpPr>
        <p:spPr>
          <a:xfrm>
            <a:off x="7100888" y="3295650"/>
            <a:ext cx="1495425" cy="4841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main IC </a:t>
            </a:r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U1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73" name="Text Box 47"/>
          <p:cNvSpPr txBox="1"/>
          <p:nvPr/>
        </p:nvSpPr>
        <p:spPr>
          <a:xfrm>
            <a:off x="3275013" y="3176588"/>
            <a:ext cx="120650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74" name="Text Box 48"/>
          <p:cNvSpPr txBox="1"/>
          <p:nvPr/>
        </p:nvSpPr>
        <p:spPr>
          <a:xfrm>
            <a:off x="1201738" y="3182938"/>
            <a:ext cx="165100" cy="2095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75" name="Text Box 50"/>
          <p:cNvSpPr txBox="1"/>
          <p:nvPr/>
        </p:nvSpPr>
        <p:spPr>
          <a:xfrm>
            <a:off x="6653213" y="2224088"/>
            <a:ext cx="285750" cy="2603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76" name="Text Box 55"/>
          <p:cNvSpPr txBox="1"/>
          <p:nvPr/>
        </p:nvSpPr>
        <p:spPr>
          <a:xfrm>
            <a:off x="4895850" y="2251075"/>
            <a:ext cx="285750" cy="2603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77" name="Text Box 56"/>
          <p:cNvSpPr txBox="1"/>
          <p:nvPr/>
        </p:nvSpPr>
        <p:spPr>
          <a:xfrm>
            <a:off x="5940425" y="1709738"/>
            <a:ext cx="144463" cy="2063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78" name="Text Box 67"/>
          <p:cNvSpPr txBox="1"/>
          <p:nvPr/>
        </p:nvSpPr>
        <p:spPr>
          <a:xfrm>
            <a:off x="755650" y="4292600"/>
            <a:ext cx="285750" cy="2603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79" name="AutoShape 77"/>
          <p:cNvSpPr/>
          <p:nvPr/>
        </p:nvSpPr>
        <p:spPr>
          <a:xfrm>
            <a:off x="2393950" y="4681538"/>
            <a:ext cx="1638300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Upgrade or change  UE1 FLASH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80" name="AutoShape 65"/>
          <p:cNvSpPr/>
          <p:nvPr/>
        </p:nvSpPr>
        <p:spPr>
          <a:xfrm>
            <a:off x="677863" y="4706938"/>
            <a:ext cx="876300" cy="4683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IC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81" name="Line 66"/>
          <p:cNvSpPr/>
          <p:nvPr/>
        </p:nvSpPr>
        <p:spPr>
          <a:xfrm>
            <a:off x="1114425" y="4175125"/>
            <a:ext cx="19050" cy="5318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2" name="AutoShape 60"/>
          <p:cNvSpPr/>
          <p:nvPr/>
        </p:nvSpPr>
        <p:spPr>
          <a:xfrm>
            <a:off x="5861050" y="3300413"/>
            <a:ext cx="1033463" cy="469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FLASH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or YF1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77" name="直接箭头连接符 76"/>
          <p:cNvCxnSpPr>
            <a:stCxn id="10249" idx="2"/>
            <a:endCxn id="10282" idx="0"/>
          </p:cNvCxnSpPr>
          <p:nvPr/>
        </p:nvCxnSpPr>
        <p:spPr>
          <a:xfrm flipH="1">
            <a:off x="6378575" y="2984500"/>
            <a:ext cx="12700" cy="3159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84" name="Text Box 67"/>
          <p:cNvSpPr txBox="1"/>
          <p:nvPr/>
        </p:nvSpPr>
        <p:spPr>
          <a:xfrm>
            <a:off x="6084888" y="2997200"/>
            <a:ext cx="161925" cy="2984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85" name="矩形 58"/>
          <p:cNvSpPr/>
          <p:nvPr/>
        </p:nvSpPr>
        <p:spPr>
          <a:xfrm>
            <a:off x="3167063" y="4257675"/>
            <a:ext cx="277812" cy="2460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10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0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86" name="Line 23"/>
          <p:cNvSpPr/>
          <p:nvPr/>
        </p:nvSpPr>
        <p:spPr>
          <a:xfrm>
            <a:off x="7653338" y="2151063"/>
            <a:ext cx="0" cy="1136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7" name="Text Box 26"/>
          <p:cNvSpPr txBox="1"/>
          <p:nvPr/>
        </p:nvSpPr>
        <p:spPr>
          <a:xfrm>
            <a:off x="7848600" y="2257425"/>
            <a:ext cx="163513" cy="219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anchor="ctr" anchorCtr="0"/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88" name="Text Box 115"/>
          <p:cNvSpPr txBox="1"/>
          <p:nvPr/>
        </p:nvSpPr>
        <p:spPr>
          <a:xfrm>
            <a:off x="133350" y="80963"/>
            <a:ext cx="8742363" cy="464185"/>
          </a:xfrm>
          <a:prstGeom prst="rect">
            <a:avLst/>
          </a:prstGeom>
          <a:noFill/>
          <a:ln w="9525">
            <a:noFill/>
          </a:ln>
        </p:spPr>
        <p:txBody>
          <a:bodyPr lIns="95776" tIns="47888" rIns="95776" bIns="47888" anchor="t" anchorCtr="0">
            <a:spAutoFit/>
          </a:bodyPr>
          <a:p>
            <a:pPr defTabSz="95758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6. Display Troubleshooting (blank screen  or show nothing)</a:t>
            </a:r>
            <a:endParaRPr lang="en-US" altLang="zh-CN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AutoShape 2"/>
          <p:cNvSpPr/>
          <p:nvPr/>
        </p:nvSpPr>
        <p:spPr>
          <a:xfrm>
            <a:off x="4608513" y="769938"/>
            <a:ext cx="1223962" cy="3603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White  screen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290" name="AutoShape 4"/>
          <p:cNvSpPr/>
          <p:nvPr/>
        </p:nvSpPr>
        <p:spPr>
          <a:xfrm>
            <a:off x="6226175" y="2211388"/>
            <a:ext cx="1960563" cy="5746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 Panel cable is right and if well connected with the board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291" name="AutoShape 6"/>
          <p:cNvSpPr/>
          <p:nvPr/>
        </p:nvSpPr>
        <p:spPr>
          <a:xfrm>
            <a:off x="1066800" y="3213100"/>
            <a:ext cx="1516063" cy="469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G pole  voltage of QW1 is low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292" name="AutoShape 12"/>
          <p:cNvSpPr/>
          <p:nvPr/>
        </p:nvSpPr>
        <p:spPr>
          <a:xfrm>
            <a:off x="7332663" y="3217863"/>
            <a:ext cx="1152525" cy="508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panel is ok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293" name="AutoShape 13"/>
          <p:cNvSpPr/>
          <p:nvPr/>
        </p:nvSpPr>
        <p:spPr>
          <a:xfrm>
            <a:off x="6013450" y="3217863"/>
            <a:ext cx="1079500" cy="504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the Panel cable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294" name="Text Box 17"/>
          <p:cNvSpPr txBox="1"/>
          <p:nvPr/>
        </p:nvSpPr>
        <p:spPr>
          <a:xfrm>
            <a:off x="3492500" y="1719263"/>
            <a:ext cx="144463" cy="1666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295" name="Text Box 18"/>
          <p:cNvSpPr txBox="1"/>
          <p:nvPr/>
        </p:nvSpPr>
        <p:spPr>
          <a:xfrm>
            <a:off x="6769100" y="1741488"/>
            <a:ext cx="144463" cy="1809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296" name="Line 26"/>
          <p:cNvSpPr/>
          <p:nvPr/>
        </p:nvSpPr>
        <p:spPr>
          <a:xfrm>
            <a:off x="3455988" y="1922463"/>
            <a:ext cx="34559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Line 27"/>
          <p:cNvSpPr/>
          <p:nvPr/>
        </p:nvSpPr>
        <p:spPr>
          <a:xfrm>
            <a:off x="3455988" y="1922463"/>
            <a:ext cx="0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Line 28"/>
          <p:cNvSpPr/>
          <p:nvPr/>
        </p:nvSpPr>
        <p:spPr>
          <a:xfrm>
            <a:off x="6911975" y="1922463"/>
            <a:ext cx="0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Line 30"/>
          <p:cNvSpPr/>
          <p:nvPr/>
        </p:nvSpPr>
        <p:spPr>
          <a:xfrm>
            <a:off x="5257800" y="1130300"/>
            <a:ext cx="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Line 31"/>
          <p:cNvSpPr/>
          <p:nvPr/>
        </p:nvSpPr>
        <p:spPr>
          <a:xfrm>
            <a:off x="5257800" y="1706563"/>
            <a:ext cx="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AutoShape 33"/>
          <p:cNvSpPr/>
          <p:nvPr/>
        </p:nvSpPr>
        <p:spPr>
          <a:xfrm>
            <a:off x="3816350" y="1346200"/>
            <a:ext cx="2881313" cy="3603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 CW3 is 12V ?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02" name="Line 34"/>
          <p:cNvSpPr/>
          <p:nvPr/>
        </p:nvSpPr>
        <p:spPr>
          <a:xfrm>
            <a:off x="1873250" y="2930525"/>
            <a:ext cx="27352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Line 35"/>
          <p:cNvSpPr/>
          <p:nvPr/>
        </p:nvSpPr>
        <p:spPr>
          <a:xfrm>
            <a:off x="3459163" y="2714625"/>
            <a:ext cx="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Line 36"/>
          <p:cNvSpPr/>
          <p:nvPr/>
        </p:nvSpPr>
        <p:spPr>
          <a:xfrm>
            <a:off x="1873250" y="2930525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5" name="Line 38"/>
          <p:cNvSpPr/>
          <p:nvPr/>
        </p:nvSpPr>
        <p:spPr>
          <a:xfrm>
            <a:off x="4608513" y="2930525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6" name="Line 39"/>
          <p:cNvSpPr/>
          <p:nvPr/>
        </p:nvSpPr>
        <p:spPr>
          <a:xfrm>
            <a:off x="6913563" y="2786063"/>
            <a:ext cx="0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7" name="Line 40"/>
          <p:cNvSpPr/>
          <p:nvPr/>
        </p:nvSpPr>
        <p:spPr>
          <a:xfrm>
            <a:off x="6481763" y="2930525"/>
            <a:ext cx="14398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8" name="Line 41"/>
          <p:cNvSpPr/>
          <p:nvPr/>
        </p:nvSpPr>
        <p:spPr>
          <a:xfrm>
            <a:off x="6481763" y="2930525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9" name="Line 42"/>
          <p:cNvSpPr/>
          <p:nvPr/>
        </p:nvSpPr>
        <p:spPr>
          <a:xfrm>
            <a:off x="7921625" y="2930525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0" name="AutoShape 43"/>
          <p:cNvSpPr/>
          <p:nvPr/>
        </p:nvSpPr>
        <p:spPr>
          <a:xfrm>
            <a:off x="4932363" y="4081463"/>
            <a:ext cx="1173162" cy="482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power supply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11" name="Line 46"/>
          <p:cNvSpPr/>
          <p:nvPr/>
        </p:nvSpPr>
        <p:spPr>
          <a:xfrm>
            <a:off x="4429125" y="3649663"/>
            <a:ext cx="0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2" name="Line 47"/>
          <p:cNvSpPr/>
          <p:nvPr/>
        </p:nvSpPr>
        <p:spPr>
          <a:xfrm>
            <a:off x="3997325" y="3794125"/>
            <a:ext cx="14398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3" name="Line 48"/>
          <p:cNvSpPr/>
          <p:nvPr/>
        </p:nvSpPr>
        <p:spPr>
          <a:xfrm>
            <a:off x="3997325" y="3794125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4" name="Line 49"/>
          <p:cNvSpPr/>
          <p:nvPr/>
        </p:nvSpPr>
        <p:spPr>
          <a:xfrm>
            <a:off x="5437188" y="3794125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5" name="Text Box 54"/>
          <p:cNvSpPr txBox="1"/>
          <p:nvPr/>
        </p:nvSpPr>
        <p:spPr>
          <a:xfrm>
            <a:off x="1981200" y="2763838"/>
            <a:ext cx="144463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16" name="Text Box 55"/>
          <p:cNvSpPr txBox="1"/>
          <p:nvPr/>
        </p:nvSpPr>
        <p:spPr>
          <a:xfrm>
            <a:off x="3852863" y="3735388"/>
            <a:ext cx="142875" cy="1666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17" name="Text Box 56"/>
          <p:cNvSpPr txBox="1"/>
          <p:nvPr/>
        </p:nvSpPr>
        <p:spPr>
          <a:xfrm>
            <a:off x="4752975" y="4622800"/>
            <a:ext cx="107950" cy="1666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18" name="Text Box 57"/>
          <p:cNvSpPr txBox="1"/>
          <p:nvPr/>
        </p:nvSpPr>
        <p:spPr>
          <a:xfrm>
            <a:off x="6337300" y="2859088"/>
            <a:ext cx="144463" cy="1793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19" name="Text Box 58"/>
          <p:cNvSpPr txBox="1"/>
          <p:nvPr/>
        </p:nvSpPr>
        <p:spPr>
          <a:xfrm>
            <a:off x="7958138" y="2859088"/>
            <a:ext cx="144462" cy="1793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20" name="Text Box 59"/>
          <p:cNvSpPr txBox="1"/>
          <p:nvPr/>
        </p:nvSpPr>
        <p:spPr>
          <a:xfrm>
            <a:off x="4429125" y="2763838"/>
            <a:ext cx="215900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21" name="Text Box 60"/>
          <p:cNvSpPr txBox="1"/>
          <p:nvPr/>
        </p:nvSpPr>
        <p:spPr>
          <a:xfrm>
            <a:off x="5473700" y="3759200"/>
            <a:ext cx="107950" cy="1666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22" name="AutoShape 64"/>
          <p:cNvSpPr/>
          <p:nvPr/>
        </p:nvSpPr>
        <p:spPr>
          <a:xfrm>
            <a:off x="2746375" y="2190750"/>
            <a:ext cx="1408113" cy="504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the S pole of  QW1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is 12V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23" name="AutoShape 8"/>
          <p:cNvSpPr/>
          <p:nvPr/>
        </p:nvSpPr>
        <p:spPr>
          <a:xfrm>
            <a:off x="3841750" y="3213100"/>
            <a:ext cx="1800225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 Panel connector jumper contact well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24" name="AutoShape 8"/>
          <p:cNvSpPr/>
          <p:nvPr/>
        </p:nvSpPr>
        <p:spPr>
          <a:xfrm>
            <a:off x="2281238" y="4235450"/>
            <a:ext cx="958850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U1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25" name="AutoShape 8"/>
          <p:cNvSpPr/>
          <p:nvPr/>
        </p:nvSpPr>
        <p:spPr>
          <a:xfrm>
            <a:off x="142875" y="4241800"/>
            <a:ext cx="1981200" cy="5476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B pole of QW2 is high (0.6V) or front end of RW7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is 3.3V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26" name="Line 47"/>
          <p:cNvSpPr/>
          <p:nvPr/>
        </p:nvSpPr>
        <p:spPr>
          <a:xfrm flipV="1">
            <a:off x="1066800" y="3938588"/>
            <a:ext cx="1598613" cy="47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7" name="Line 48"/>
          <p:cNvSpPr/>
          <p:nvPr/>
        </p:nvSpPr>
        <p:spPr>
          <a:xfrm>
            <a:off x="1066800" y="3943350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8" name="Line 49"/>
          <p:cNvSpPr/>
          <p:nvPr/>
        </p:nvSpPr>
        <p:spPr>
          <a:xfrm>
            <a:off x="2665413" y="3943350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9" name="Text Box 55"/>
          <p:cNvSpPr txBox="1"/>
          <p:nvPr/>
        </p:nvSpPr>
        <p:spPr>
          <a:xfrm>
            <a:off x="922338" y="3884613"/>
            <a:ext cx="142875" cy="1666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30" name="Text Box 60"/>
          <p:cNvSpPr txBox="1"/>
          <p:nvPr/>
        </p:nvSpPr>
        <p:spPr>
          <a:xfrm>
            <a:off x="2535238" y="3727450"/>
            <a:ext cx="107950" cy="1666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31" name="Line 46"/>
          <p:cNvSpPr/>
          <p:nvPr/>
        </p:nvSpPr>
        <p:spPr>
          <a:xfrm>
            <a:off x="1687513" y="3724275"/>
            <a:ext cx="0" cy="2174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2" name="AutoShape 10"/>
          <p:cNvSpPr/>
          <p:nvPr/>
        </p:nvSpPr>
        <p:spPr>
          <a:xfrm>
            <a:off x="1833563" y="5294313"/>
            <a:ext cx="1079500" cy="4746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QW1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33" name="Line 47"/>
          <p:cNvSpPr/>
          <p:nvPr/>
        </p:nvSpPr>
        <p:spPr>
          <a:xfrm>
            <a:off x="957263" y="5002213"/>
            <a:ext cx="14398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4" name="Line 48"/>
          <p:cNvSpPr/>
          <p:nvPr/>
        </p:nvSpPr>
        <p:spPr>
          <a:xfrm>
            <a:off x="957263" y="5002213"/>
            <a:ext cx="0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5" name="Line 49"/>
          <p:cNvSpPr/>
          <p:nvPr/>
        </p:nvSpPr>
        <p:spPr>
          <a:xfrm>
            <a:off x="2397125" y="5002213"/>
            <a:ext cx="0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6" name="Text Box 55"/>
          <p:cNvSpPr txBox="1"/>
          <p:nvPr/>
        </p:nvSpPr>
        <p:spPr>
          <a:xfrm>
            <a:off x="812800" y="4943475"/>
            <a:ext cx="142875" cy="1666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37" name="Text Box 60"/>
          <p:cNvSpPr txBox="1"/>
          <p:nvPr/>
        </p:nvSpPr>
        <p:spPr>
          <a:xfrm>
            <a:off x="2433638" y="4967288"/>
            <a:ext cx="107950" cy="1666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38" name="AutoShape 8"/>
          <p:cNvSpPr/>
          <p:nvPr/>
        </p:nvSpPr>
        <p:spPr>
          <a:xfrm>
            <a:off x="482600" y="5294313"/>
            <a:ext cx="912813" cy="4746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QW2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39" name="AutoShape 45"/>
          <p:cNvSpPr/>
          <p:nvPr/>
        </p:nvSpPr>
        <p:spPr>
          <a:xfrm>
            <a:off x="3294063" y="4089400"/>
            <a:ext cx="1512887" cy="5032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Panel Connector or jumper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40" name="AutoShape 10"/>
          <p:cNvSpPr/>
          <p:nvPr/>
        </p:nvSpPr>
        <p:spPr>
          <a:xfrm>
            <a:off x="6726238" y="4162425"/>
            <a:ext cx="1079500" cy="4746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400" dirty="0">
                <a:latin typeface="Times New Roman" panose="02020603050405020304" charset="0"/>
                <a:ea typeface="宋体" panose="02010600030101010101" pitchFamily="2" charset="-122"/>
              </a:rPr>
              <a:t>Change U1</a:t>
            </a:r>
            <a:endParaRPr lang="en-US" altLang="zh-CN" sz="14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41" name="Text Box 59"/>
          <p:cNvSpPr txBox="1"/>
          <p:nvPr/>
        </p:nvSpPr>
        <p:spPr>
          <a:xfrm>
            <a:off x="7380288" y="3795713"/>
            <a:ext cx="179387" cy="1666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42" name="Text Box 54"/>
          <p:cNvSpPr txBox="1"/>
          <p:nvPr/>
        </p:nvSpPr>
        <p:spPr>
          <a:xfrm>
            <a:off x="8486775" y="3725863"/>
            <a:ext cx="144463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43" name="AutoShape 10"/>
          <p:cNvSpPr/>
          <p:nvPr/>
        </p:nvSpPr>
        <p:spPr>
          <a:xfrm>
            <a:off x="7921625" y="4081463"/>
            <a:ext cx="1079500" cy="4746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400" dirty="0">
                <a:latin typeface="Times New Roman" panose="02020603050405020304" charset="0"/>
                <a:ea typeface="宋体" panose="02010600030101010101" pitchFamily="2" charset="-122"/>
              </a:rPr>
              <a:t>Change panel</a:t>
            </a:r>
            <a:endParaRPr lang="en-US" altLang="zh-CN" sz="14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44" name="Text Box 115"/>
          <p:cNvSpPr txBox="1"/>
          <p:nvPr/>
        </p:nvSpPr>
        <p:spPr>
          <a:xfrm>
            <a:off x="133350" y="80963"/>
            <a:ext cx="8742363" cy="464185"/>
          </a:xfrm>
          <a:prstGeom prst="rect">
            <a:avLst/>
          </a:prstGeom>
          <a:noFill/>
          <a:ln w="9525">
            <a:noFill/>
          </a:ln>
        </p:spPr>
        <p:txBody>
          <a:bodyPr lIns="95776" tIns="47888" rIns="95776" bIns="47888" anchor="t" anchorCtr="0">
            <a:spAutoFit/>
          </a:bodyPr>
          <a:p>
            <a:pPr defTabSz="95758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7. Display Troubleshooting (white screen )</a:t>
            </a:r>
            <a:endParaRPr lang="en-US" altLang="zh-CN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12345" name="直接连接符 17"/>
          <p:cNvCxnSpPr/>
          <p:nvPr/>
        </p:nvCxnSpPr>
        <p:spPr>
          <a:xfrm flipH="1">
            <a:off x="7632700" y="3903663"/>
            <a:ext cx="2889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46" name="Line 49"/>
          <p:cNvSpPr/>
          <p:nvPr/>
        </p:nvSpPr>
        <p:spPr>
          <a:xfrm>
            <a:off x="7632700" y="3903663"/>
            <a:ext cx="0" cy="2587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4" name="肘形连接符 23"/>
          <p:cNvCxnSpPr>
            <a:stCxn id="12292" idx="2"/>
          </p:cNvCxnSpPr>
          <p:nvPr/>
        </p:nvCxnSpPr>
        <p:spPr>
          <a:xfrm rot="16200000" flipH="1">
            <a:off x="8096250" y="3538538"/>
            <a:ext cx="177800" cy="552450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48" name="Line 49"/>
          <p:cNvSpPr/>
          <p:nvPr/>
        </p:nvSpPr>
        <p:spPr>
          <a:xfrm>
            <a:off x="8456613" y="3902075"/>
            <a:ext cx="0" cy="187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9" name="Line 46"/>
          <p:cNvSpPr/>
          <p:nvPr/>
        </p:nvSpPr>
        <p:spPr>
          <a:xfrm flipH="1">
            <a:off x="1471613" y="4789488"/>
            <a:ext cx="0" cy="2127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0" name="Text Box 59"/>
          <p:cNvSpPr txBox="1"/>
          <p:nvPr/>
        </p:nvSpPr>
        <p:spPr>
          <a:xfrm>
            <a:off x="6183313" y="2892425"/>
            <a:ext cx="215900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2351" name="Text Box 54"/>
          <p:cNvSpPr txBox="1"/>
          <p:nvPr/>
        </p:nvSpPr>
        <p:spPr>
          <a:xfrm>
            <a:off x="7999413" y="2854325"/>
            <a:ext cx="144462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AutoShape 4"/>
          <p:cNvSpPr/>
          <p:nvPr/>
        </p:nvSpPr>
        <p:spPr>
          <a:xfrm>
            <a:off x="1778000" y="941388"/>
            <a:ext cx="1223963" cy="504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Picture  display abnormal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38" name="Line 5"/>
          <p:cNvSpPr/>
          <p:nvPr/>
        </p:nvSpPr>
        <p:spPr>
          <a:xfrm>
            <a:off x="2390775" y="1444625"/>
            <a:ext cx="1588" cy="361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AutoShape 6"/>
          <p:cNvSpPr/>
          <p:nvPr/>
        </p:nvSpPr>
        <p:spPr>
          <a:xfrm>
            <a:off x="1704975" y="1806575"/>
            <a:ext cx="1368425" cy="5746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VCC_Panel voltage is right ?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40" name="Line 7"/>
          <p:cNvSpPr/>
          <p:nvPr/>
        </p:nvSpPr>
        <p:spPr>
          <a:xfrm>
            <a:off x="2390775" y="2381250"/>
            <a:ext cx="1588" cy="3603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AutoShape 9"/>
          <p:cNvSpPr/>
          <p:nvPr/>
        </p:nvSpPr>
        <p:spPr>
          <a:xfrm>
            <a:off x="1704975" y="2741613"/>
            <a:ext cx="1368425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the LVDS cable is ok ?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42" name="Line 10"/>
          <p:cNvSpPr/>
          <p:nvPr/>
        </p:nvSpPr>
        <p:spPr>
          <a:xfrm>
            <a:off x="2390775" y="3244850"/>
            <a:ext cx="0" cy="4683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Line 12"/>
          <p:cNvSpPr/>
          <p:nvPr/>
        </p:nvSpPr>
        <p:spPr>
          <a:xfrm>
            <a:off x="2392363" y="4217988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AutoShape 13"/>
          <p:cNvSpPr/>
          <p:nvPr/>
        </p:nvSpPr>
        <p:spPr>
          <a:xfrm>
            <a:off x="879475" y="4649788"/>
            <a:ext cx="2376488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circuit between the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LVDS jack and U1 are well soldered?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45" name="Line 14"/>
          <p:cNvSpPr/>
          <p:nvPr/>
        </p:nvSpPr>
        <p:spPr>
          <a:xfrm>
            <a:off x="3076575" y="2957513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AutoShape 15"/>
          <p:cNvSpPr/>
          <p:nvPr/>
        </p:nvSpPr>
        <p:spPr>
          <a:xfrm>
            <a:off x="4011613" y="2741613"/>
            <a:ext cx="1008062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the LVDS cable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47" name="AutoShape 16"/>
          <p:cNvSpPr/>
          <p:nvPr/>
        </p:nvSpPr>
        <p:spPr>
          <a:xfrm>
            <a:off x="4011613" y="3760788"/>
            <a:ext cx="1008062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LCD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48" name="Text Box 22"/>
          <p:cNvSpPr txBox="1"/>
          <p:nvPr/>
        </p:nvSpPr>
        <p:spPr>
          <a:xfrm>
            <a:off x="2247900" y="2454275"/>
            <a:ext cx="215900" cy="2159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49" name="Text Box 23"/>
          <p:cNvSpPr txBox="1"/>
          <p:nvPr/>
        </p:nvSpPr>
        <p:spPr>
          <a:xfrm>
            <a:off x="3435350" y="2778125"/>
            <a:ext cx="144463" cy="2159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50" name="Text Box 24"/>
          <p:cNvSpPr txBox="1"/>
          <p:nvPr/>
        </p:nvSpPr>
        <p:spPr>
          <a:xfrm>
            <a:off x="3436938" y="3749675"/>
            <a:ext cx="179387" cy="2174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51" name="Text Box 25"/>
          <p:cNvSpPr txBox="1"/>
          <p:nvPr/>
        </p:nvSpPr>
        <p:spPr>
          <a:xfrm>
            <a:off x="2257425" y="3376613"/>
            <a:ext cx="134938" cy="1936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52" name="Text Box 26"/>
          <p:cNvSpPr txBox="1"/>
          <p:nvPr/>
        </p:nvSpPr>
        <p:spPr>
          <a:xfrm>
            <a:off x="2247900" y="4289425"/>
            <a:ext cx="144463" cy="2508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53" name="Line 29"/>
          <p:cNvSpPr/>
          <p:nvPr/>
        </p:nvSpPr>
        <p:spPr>
          <a:xfrm>
            <a:off x="2392363" y="5153025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4" name="AutoShape 30"/>
          <p:cNvSpPr/>
          <p:nvPr/>
        </p:nvSpPr>
        <p:spPr>
          <a:xfrm>
            <a:off x="1671638" y="5584825"/>
            <a:ext cx="1441450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 U1 power supply  and   clock 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55" name="Text Box 32"/>
          <p:cNvSpPr txBox="1"/>
          <p:nvPr/>
        </p:nvSpPr>
        <p:spPr>
          <a:xfrm>
            <a:off x="2247900" y="5237163"/>
            <a:ext cx="215900" cy="238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56" name="AutoShape 33"/>
          <p:cNvSpPr/>
          <p:nvPr/>
        </p:nvSpPr>
        <p:spPr>
          <a:xfrm>
            <a:off x="4013200" y="4686300"/>
            <a:ext cx="1296988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Repair this damage circuit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57" name="AutoShape 36"/>
          <p:cNvSpPr/>
          <p:nvPr/>
        </p:nvSpPr>
        <p:spPr>
          <a:xfrm>
            <a:off x="1704975" y="3713163"/>
            <a:ext cx="1368425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LCD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 is ok  </a:t>
            </a:r>
            <a:r>
              <a:rPr lang="en-US" altLang="zh-CN" sz="1000" dirty="0">
                <a:latin typeface="Times New Roman" panose="02020603050405020304" charset="0"/>
                <a:ea typeface="宋体" panose="02010600030101010101" pitchFamily="2" charset="-122"/>
              </a:rPr>
              <a:t>?</a:t>
            </a:r>
            <a:endParaRPr lang="zh-CN" altLang="en-US" sz="10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58" name="Line 37"/>
          <p:cNvSpPr/>
          <p:nvPr/>
        </p:nvSpPr>
        <p:spPr>
          <a:xfrm>
            <a:off x="3076575" y="3978275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9" name="Text Box 38"/>
          <p:cNvSpPr txBox="1"/>
          <p:nvPr/>
        </p:nvSpPr>
        <p:spPr>
          <a:xfrm>
            <a:off x="3592513" y="4695825"/>
            <a:ext cx="179387" cy="2174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60" name="Line 39"/>
          <p:cNvSpPr/>
          <p:nvPr/>
        </p:nvSpPr>
        <p:spPr>
          <a:xfrm>
            <a:off x="3255963" y="4902200"/>
            <a:ext cx="7556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1" name="Line 37"/>
          <p:cNvSpPr/>
          <p:nvPr/>
        </p:nvSpPr>
        <p:spPr>
          <a:xfrm>
            <a:off x="3111500" y="5797550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2" name="Text Box 32"/>
          <p:cNvSpPr txBox="1"/>
          <p:nvPr/>
        </p:nvSpPr>
        <p:spPr>
          <a:xfrm>
            <a:off x="3400425" y="5572125"/>
            <a:ext cx="142875" cy="1936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63" name="AutoShape 30"/>
          <p:cNvSpPr/>
          <p:nvPr/>
        </p:nvSpPr>
        <p:spPr>
          <a:xfrm>
            <a:off x="4048125" y="5597525"/>
            <a:ext cx="1441450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Upgrade software or adjust Panel setting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64" name="Text Box 115"/>
          <p:cNvSpPr txBox="1"/>
          <p:nvPr/>
        </p:nvSpPr>
        <p:spPr>
          <a:xfrm>
            <a:off x="133350" y="80963"/>
            <a:ext cx="8742363" cy="464185"/>
          </a:xfrm>
          <a:prstGeom prst="rect">
            <a:avLst/>
          </a:prstGeom>
          <a:noFill/>
          <a:ln w="9525">
            <a:noFill/>
          </a:ln>
        </p:spPr>
        <p:txBody>
          <a:bodyPr lIns="95776" tIns="47888" rIns="95776" bIns="47888" anchor="t" anchorCtr="0">
            <a:spAutoFit/>
          </a:bodyPr>
          <a:p>
            <a:pPr defTabSz="95758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8. Display Troubleshooting (picture badness )</a:t>
            </a:r>
            <a:endParaRPr lang="en-US" altLang="zh-CN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65" name="Line 37"/>
          <p:cNvSpPr/>
          <p:nvPr/>
        </p:nvSpPr>
        <p:spPr>
          <a:xfrm>
            <a:off x="5472113" y="5778500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6" name="Text Box 32"/>
          <p:cNvSpPr txBox="1"/>
          <p:nvPr/>
        </p:nvSpPr>
        <p:spPr>
          <a:xfrm>
            <a:off x="5724525" y="5619750"/>
            <a:ext cx="142875" cy="1936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67" name="AutoShape 30"/>
          <p:cNvSpPr/>
          <p:nvPr/>
        </p:nvSpPr>
        <p:spPr>
          <a:xfrm>
            <a:off x="6408738" y="5597525"/>
            <a:ext cx="1441450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p>
            <a:pPr algn="ctr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U1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AutoShape 80"/>
          <p:cNvSpPr/>
          <p:nvPr/>
        </p:nvSpPr>
        <p:spPr>
          <a:xfrm>
            <a:off x="3106738" y="788988"/>
            <a:ext cx="1044575" cy="3571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1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No sound </a:t>
            </a:r>
            <a:endParaRPr lang="zh-CN" altLang="en-US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86" name="AutoShape 6"/>
          <p:cNvSpPr/>
          <p:nvPr/>
        </p:nvSpPr>
        <p:spPr>
          <a:xfrm>
            <a:off x="2620963" y="1312863"/>
            <a:ext cx="2016125" cy="4857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audio signal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Input is normal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87" name="AutoShape 11"/>
          <p:cNvSpPr/>
          <p:nvPr/>
        </p:nvSpPr>
        <p:spPr>
          <a:xfrm>
            <a:off x="1136650" y="2027238"/>
            <a:ext cx="1428750" cy="4857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Repair  external</a:t>
            </a:r>
            <a:endParaRPr lang="en-US" altLang="zh-CN" sz="1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audio equipment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88" name="AutoShape 12"/>
          <p:cNvSpPr/>
          <p:nvPr/>
        </p:nvSpPr>
        <p:spPr>
          <a:xfrm>
            <a:off x="3922713" y="3884613"/>
            <a:ext cx="2571750" cy="5715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power of UA1 is OK?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89" name="AutoShape 23"/>
          <p:cNvSpPr/>
          <p:nvPr/>
        </p:nvSpPr>
        <p:spPr>
          <a:xfrm>
            <a:off x="1065213" y="4741863"/>
            <a:ext cx="1428750" cy="4286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Change the power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90" name="AutoShape 24"/>
          <p:cNvSpPr/>
          <p:nvPr/>
        </p:nvSpPr>
        <p:spPr>
          <a:xfrm>
            <a:off x="3922713" y="2027238"/>
            <a:ext cx="2571750" cy="5000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volume is rightly set or if mute function is off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91" name="AutoShape 25"/>
          <p:cNvSpPr/>
          <p:nvPr/>
        </p:nvSpPr>
        <p:spPr>
          <a:xfrm>
            <a:off x="2493963" y="2884488"/>
            <a:ext cx="1141412" cy="4286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Set it rightly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92" name="AutoShape 26"/>
          <p:cNvSpPr/>
          <p:nvPr/>
        </p:nvSpPr>
        <p:spPr>
          <a:xfrm>
            <a:off x="3922713" y="2884488"/>
            <a:ext cx="2571750" cy="6397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output signal on the  Pin21/17 &amp; Pin22/26 of UA1 is normal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93" name="AutoShape 35"/>
          <p:cNvSpPr/>
          <p:nvPr/>
        </p:nvSpPr>
        <p:spPr>
          <a:xfrm>
            <a:off x="6851650" y="3884613"/>
            <a:ext cx="1071563" cy="5715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Repair the speaker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94" name="AutoShape 48"/>
          <p:cNvSpPr/>
          <p:nvPr/>
        </p:nvSpPr>
        <p:spPr>
          <a:xfrm>
            <a:off x="4065588" y="4818063"/>
            <a:ext cx="2286000" cy="5000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audio signal input to UA1 is Ok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95" name="AutoShape 59"/>
          <p:cNvSpPr/>
          <p:nvPr/>
        </p:nvSpPr>
        <p:spPr>
          <a:xfrm>
            <a:off x="4065588" y="5675313"/>
            <a:ext cx="2286000" cy="4270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the audio circuit between the U1 and UA1. 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396" name="AutoShape 60"/>
          <p:cNvSpPr/>
          <p:nvPr/>
        </p:nvSpPr>
        <p:spPr>
          <a:xfrm>
            <a:off x="6637338" y="5675313"/>
            <a:ext cx="1643062" cy="4254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 defTabSz="395605"/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Check if the UA1 is damaged?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92" name="肘形连接符 37"/>
          <p:cNvCxnSpPr>
            <a:stCxn id="16386" idx="1"/>
            <a:endCxn id="16387" idx="0"/>
          </p:cNvCxnSpPr>
          <p:nvPr/>
        </p:nvCxnSpPr>
        <p:spPr>
          <a:xfrm rot="10800000" flipV="1">
            <a:off x="1851025" y="1555750"/>
            <a:ext cx="769938" cy="471488"/>
          </a:xfrm>
          <a:prstGeom prst="bentConnector2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肘形连接符 37"/>
          <p:cNvCxnSpPr>
            <a:stCxn id="16386" idx="3"/>
            <a:endCxn id="16390" idx="0"/>
          </p:cNvCxnSpPr>
          <p:nvPr/>
        </p:nvCxnSpPr>
        <p:spPr>
          <a:xfrm>
            <a:off x="4637088" y="1555750"/>
            <a:ext cx="571500" cy="471488"/>
          </a:xfrm>
          <a:prstGeom prst="bentConnector2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9" name="Text Box 57"/>
          <p:cNvSpPr txBox="1"/>
          <p:nvPr/>
        </p:nvSpPr>
        <p:spPr>
          <a:xfrm>
            <a:off x="2136775" y="1304925"/>
            <a:ext cx="400050" cy="27622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ctr" anchorCtr="0">
            <a:spAutoFit/>
          </a:bodyPr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400" name="Text Box 56"/>
          <p:cNvSpPr txBox="1"/>
          <p:nvPr/>
        </p:nvSpPr>
        <p:spPr>
          <a:xfrm rot="-10800000" flipV="1">
            <a:off x="4708525" y="1304925"/>
            <a:ext cx="393700" cy="27622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ctr" anchorCtr="0">
            <a:spAutoFit/>
          </a:bodyPr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6401" name="Text Box 57"/>
          <p:cNvSpPr txBox="1"/>
          <p:nvPr/>
        </p:nvSpPr>
        <p:spPr>
          <a:xfrm>
            <a:off x="3243263" y="2052638"/>
            <a:ext cx="400050" cy="27622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ctr" anchorCtr="0">
            <a:spAutoFit/>
          </a:bodyPr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97" name="肘形连接符 37"/>
          <p:cNvCxnSpPr>
            <a:stCxn id="16390" idx="1"/>
            <a:endCxn id="16391" idx="0"/>
          </p:cNvCxnSpPr>
          <p:nvPr/>
        </p:nvCxnSpPr>
        <p:spPr>
          <a:xfrm rot="10800000" flipV="1">
            <a:off x="3063875" y="2276475"/>
            <a:ext cx="858838" cy="608013"/>
          </a:xfrm>
          <a:prstGeom prst="bentConnector2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3" name="Text Box 56"/>
          <p:cNvSpPr txBox="1"/>
          <p:nvPr/>
        </p:nvSpPr>
        <p:spPr>
          <a:xfrm>
            <a:off x="5280025" y="2590800"/>
            <a:ext cx="393700" cy="27622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ctr" anchorCtr="0">
            <a:spAutoFit/>
          </a:bodyPr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99" name="肘形连接符 37"/>
          <p:cNvCxnSpPr>
            <a:stCxn id="16390" idx="2"/>
            <a:endCxn id="16392" idx="0"/>
          </p:cNvCxnSpPr>
          <p:nvPr/>
        </p:nvCxnSpPr>
        <p:spPr>
          <a:xfrm rot="5400000">
            <a:off x="5030788" y="2705100"/>
            <a:ext cx="357188" cy="1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5" name="Text Box 57"/>
          <p:cNvSpPr txBox="1"/>
          <p:nvPr/>
        </p:nvSpPr>
        <p:spPr>
          <a:xfrm>
            <a:off x="5284788" y="3589338"/>
            <a:ext cx="400050" cy="27622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ctr" anchorCtr="0">
            <a:spAutoFit/>
          </a:bodyPr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101" name="肘形连接符 37"/>
          <p:cNvCxnSpPr>
            <a:stCxn id="16392" idx="2"/>
            <a:endCxn id="16388" idx="0"/>
          </p:cNvCxnSpPr>
          <p:nvPr/>
        </p:nvCxnSpPr>
        <p:spPr>
          <a:xfrm rot="5400000">
            <a:off x="5028406" y="3704431"/>
            <a:ext cx="360363" cy="317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7" name="Text Box 56"/>
          <p:cNvSpPr txBox="1"/>
          <p:nvPr/>
        </p:nvSpPr>
        <p:spPr>
          <a:xfrm>
            <a:off x="6637338" y="2805113"/>
            <a:ext cx="393700" cy="27622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ctr" anchorCtr="0">
            <a:spAutoFit/>
          </a:bodyPr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103" name="肘形连接符 37"/>
          <p:cNvCxnSpPr>
            <a:stCxn id="16392" idx="3"/>
            <a:endCxn id="16393" idx="0"/>
          </p:cNvCxnSpPr>
          <p:nvPr/>
        </p:nvCxnSpPr>
        <p:spPr>
          <a:xfrm>
            <a:off x="6494463" y="3205163"/>
            <a:ext cx="893763" cy="679450"/>
          </a:xfrm>
          <a:prstGeom prst="bentConnector2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9" name="Text Box 57"/>
          <p:cNvSpPr txBox="1"/>
          <p:nvPr/>
        </p:nvSpPr>
        <p:spPr>
          <a:xfrm>
            <a:off x="3494088" y="3876675"/>
            <a:ext cx="400050" cy="27622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ctr" anchorCtr="0">
            <a:spAutoFit/>
          </a:bodyPr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105" name="肘形连接符 37"/>
          <p:cNvCxnSpPr>
            <a:stCxn id="16388" idx="1"/>
            <a:endCxn id="16389" idx="0"/>
          </p:cNvCxnSpPr>
          <p:nvPr/>
        </p:nvCxnSpPr>
        <p:spPr>
          <a:xfrm rot="10800000" flipV="1">
            <a:off x="1779588" y="4170363"/>
            <a:ext cx="2143125" cy="571500"/>
          </a:xfrm>
          <a:prstGeom prst="bentConnector2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1" name="Text Box 56"/>
          <p:cNvSpPr txBox="1"/>
          <p:nvPr/>
        </p:nvSpPr>
        <p:spPr>
          <a:xfrm>
            <a:off x="5208588" y="4452938"/>
            <a:ext cx="393700" cy="27622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ctr" anchorCtr="0">
            <a:spAutoFit/>
          </a:bodyPr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107" name="肘形连接符 37"/>
          <p:cNvCxnSpPr>
            <a:stCxn id="16388" idx="1"/>
            <a:endCxn id="16394" idx="0"/>
          </p:cNvCxnSpPr>
          <p:nvPr/>
        </p:nvCxnSpPr>
        <p:spPr>
          <a:xfrm rot="5400000">
            <a:off x="5035550" y="4645025"/>
            <a:ext cx="346075" cy="317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3" name="Text Box 57"/>
          <p:cNvSpPr txBox="1"/>
          <p:nvPr/>
        </p:nvSpPr>
        <p:spPr>
          <a:xfrm>
            <a:off x="5208588" y="5310188"/>
            <a:ext cx="400050" cy="27622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ctr" anchorCtr="0">
            <a:spAutoFit/>
          </a:bodyPr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109" name="肘形连接符 37"/>
          <p:cNvCxnSpPr>
            <a:stCxn id="16394" idx="2"/>
            <a:endCxn id="16395" idx="0"/>
          </p:cNvCxnSpPr>
          <p:nvPr/>
        </p:nvCxnSpPr>
        <p:spPr>
          <a:xfrm rot="5400000">
            <a:off x="5029994" y="5496719"/>
            <a:ext cx="357188" cy="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5" name="Text Box 56"/>
          <p:cNvSpPr txBox="1"/>
          <p:nvPr/>
        </p:nvSpPr>
        <p:spPr>
          <a:xfrm>
            <a:off x="6423025" y="4738688"/>
            <a:ext cx="393700" cy="276225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ctr" anchorCtr="0">
            <a:spAutoFit/>
          </a:bodyPr>
          <a:p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Y</a:t>
            </a:r>
            <a:endParaRPr lang="en-US" altLang="zh-CN" sz="120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cxnSp>
        <p:nvCxnSpPr>
          <p:cNvPr id="111" name="肘形连接符 37"/>
          <p:cNvCxnSpPr>
            <a:stCxn id="16394" idx="3"/>
            <a:endCxn id="16396" idx="0"/>
          </p:cNvCxnSpPr>
          <p:nvPr/>
        </p:nvCxnSpPr>
        <p:spPr>
          <a:xfrm>
            <a:off x="6351588" y="5068888"/>
            <a:ext cx="1108075" cy="606425"/>
          </a:xfrm>
          <a:prstGeom prst="bentConnector2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>
            <a:stCxn id="16385" idx="2"/>
            <a:endCxn id="16386" idx="0"/>
          </p:cNvCxnSpPr>
          <p:nvPr/>
        </p:nvCxnSpPr>
        <p:spPr>
          <a:xfrm>
            <a:off x="3629025" y="1146175"/>
            <a:ext cx="0" cy="166688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8" name="Text Box 115"/>
          <p:cNvSpPr txBox="1"/>
          <p:nvPr/>
        </p:nvSpPr>
        <p:spPr>
          <a:xfrm>
            <a:off x="133350" y="80963"/>
            <a:ext cx="8742363" cy="464185"/>
          </a:xfrm>
          <a:prstGeom prst="rect">
            <a:avLst/>
          </a:prstGeom>
          <a:noFill/>
          <a:ln w="9525">
            <a:noFill/>
          </a:ln>
        </p:spPr>
        <p:txBody>
          <a:bodyPr lIns="95776" tIns="47888" rIns="95776" bIns="47888" anchor="t" anchorCtr="0">
            <a:spAutoFit/>
          </a:bodyPr>
          <a:p>
            <a:pPr defTabSz="95758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9. Audio Troubleshooting (no sound )</a:t>
            </a:r>
            <a:endParaRPr lang="en-US" altLang="zh-CN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53d04423-5ef8-4ff2-89bb-cabebb64a2fd"/>
  <p:tag name="COMMONDATA" val="eyJoZGlkIjoiNGFkMjBiMDA1MzZlNGNmODMyMTAyZTY1NDk2Y2EyNGI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4896</Words>
  <Application>WPS 演示</Application>
  <PresentationFormat>全屏显示(4:3)</PresentationFormat>
  <Paragraphs>593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仿宋_GB2312</vt:lpstr>
      <vt:lpstr>仿宋</vt:lpstr>
      <vt:lpstr>Times New Roman</vt:lpstr>
      <vt:lpstr>Verdana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徐成斌</cp:lastModifiedBy>
  <cp:revision>309</cp:revision>
  <dcterms:created xsi:type="dcterms:W3CDTF">2005-09-30T03:51:00Z</dcterms:created>
  <dcterms:modified xsi:type="dcterms:W3CDTF">2023-08-22T09:40:20Z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5C0BCA297B2648D69F7CAD6B947667A4</vt:lpwstr>
  </property>
</Properties>
</file>